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256" r:id="rId2"/>
    <p:sldId id="257" r:id="rId3"/>
    <p:sldId id="258" r:id="rId4"/>
    <p:sldId id="259" r:id="rId5"/>
    <p:sldId id="260" r:id="rId6"/>
    <p:sldId id="261" r:id="rId7"/>
    <p:sldId id="262" r:id="rId8"/>
    <p:sldId id="263" r:id="rId9"/>
    <p:sldId id="264" r:id="rId10"/>
    <p:sldId id="265" r:id="rId11"/>
    <p:sldId id="280" r:id="rId12"/>
    <p:sldId id="276" r:id="rId13"/>
    <p:sldId id="277" r:id="rId14"/>
    <p:sldId id="278" r:id="rId15"/>
    <p:sldId id="279"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71" r:id="rId31"/>
    <p:sldId id="295" r:id="rId32"/>
    <p:sldId id="296" r:id="rId33"/>
    <p:sldId id="300" r:id="rId34"/>
    <p:sldId id="297" r:id="rId35"/>
    <p:sldId id="298" r:id="rId36"/>
    <p:sldId id="299" r:id="rId37"/>
    <p:sldId id="266" r:id="rId38"/>
    <p:sldId id="267" r:id="rId39"/>
    <p:sldId id="268" r:id="rId40"/>
    <p:sldId id="269" r:id="rId41"/>
    <p:sldId id="270" r:id="rId42"/>
    <p:sldId id="272" r:id="rId43"/>
    <p:sldId id="273" r:id="rId44"/>
    <p:sldId id="274" r:id="rId45"/>
    <p:sldId id="275"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70810CF-2F20-4324-B221-F5DABFEA16B8}" type="datetimeFigureOut">
              <a:rPr lang="en-US" smtClean="0"/>
              <a:t>1/29/2013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77DD808-9992-4676-98A6-3A3AFED92587}" type="slidenum">
              <a:rPr lang="en-US" smtClean="0"/>
              <a:t>‹#›</a:t>
            </a:fld>
            <a:endParaRPr lang="en-US"/>
          </a:p>
        </p:txBody>
      </p:sp>
    </p:spTree>
    <p:extLst>
      <p:ext uri="{BB962C8B-B14F-4D97-AF65-F5344CB8AC3E}">
        <p14:creationId xmlns:p14="http://schemas.microsoft.com/office/powerpoint/2010/main" val="21823198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6CAA39D-B842-483A-AFEC-FB2645CF4EA7}" type="datetimeFigureOut">
              <a:rPr lang="en-US" smtClean="0"/>
              <a:t>1/29/2013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73BD60F-0B34-4311-B70F-FE21AB79D90D}" type="slidenum">
              <a:rPr lang="en-US" smtClean="0"/>
              <a:t>‹#›</a:t>
            </a:fld>
            <a:endParaRPr lang="en-US"/>
          </a:p>
        </p:txBody>
      </p:sp>
    </p:spTree>
    <p:extLst>
      <p:ext uri="{BB962C8B-B14F-4D97-AF65-F5344CB8AC3E}">
        <p14:creationId xmlns:p14="http://schemas.microsoft.com/office/powerpoint/2010/main" val="54694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BD60F-0B34-4311-B70F-FE21AB79D90D}" type="slidenum">
              <a:rPr lang="en-US" smtClean="0"/>
              <a:t>29</a:t>
            </a:fld>
            <a:endParaRPr lang="en-US"/>
          </a:p>
        </p:txBody>
      </p:sp>
    </p:spTree>
    <p:extLst>
      <p:ext uri="{BB962C8B-B14F-4D97-AF65-F5344CB8AC3E}">
        <p14:creationId xmlns:p14="http://schemas.microsoft.com/office/powerpoint/2010/main" val="2168283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9DD415-0A6A-4C40-A904-97A22ABEF50E}"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9DD415-0A6A-4C40-A904-97A22ABEF50E}"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B9DD415-0A6A-4C40-A904-97A22ABEF50E}"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1B546-CE55-4CE2-8DA6-E9EA5B79FE1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9DD415-0A6A-4C40-A904-97A22ABEF50E}"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1B546-CE55-4CE2-8DA6-E9EA5B79FE12}"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9DD415-0A6A-4C40-A904-97A22ABEF50E}"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B9DD415-0A6A-4C40-A904-97A22ABEF50E}"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1B546-CE55-4CE2-8DA6-E9EA5B79FE1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9DD415-0A6A-4C40-A904-97A22ABEF50E}" type="datetimeFigureOut">
              <a:rPr lang="en-US" smtClean="0"/>
              <a:t>1/29/2013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9DD415-0A6A-4C40-A904-97A22ABEF50E}" type="datetimeFigureOut">
              <a:rPr lang="en-US" smtClean="0"/>
              <a:t>1/29/2013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B9DD415-0A6A-4C40-A904-97A22ABEF50E}" type="datetimeFigureOut">
              <a:rPr lang="en-US" smtClean="0"/>
              <a:t>1/29/2013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41B546-CE55-4CE2-8DA6-E9EA5B79FE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B9DD415-0A6A-4C40-A904-97A22ABEF50E}"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1B546-CE55-4CE2-8DA6-E9EA5B79FE1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9DD415-0A6A-4C40-A904-97A22ABEF50E}"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1B546-CE55-4CE2-8DA6-E9EA5B79FE1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B9DD415-0A6A-4C40-A904-97A22ABEF50E}" type="datetimeFigureOut">
              <a:rPr lang="en-US" smtClean="0"/>
              <a:t>1/29/2013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641B546-CE55-4CE2-8DA6-E9EA5B79FE12}"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780108"/>
          </a:xfrm>
        </p:spPr>
        <p:txBody>
          <a:bodyPr/>
          <a:lstStyle/>
          <a:p>
            <a:r>
              <a:rPr lang="en-US" dirty="0" smtClean="0"/>
              <a:t>The French and Indian War, 1756 - 1763</a:t>
            </a:r>
            <a:endParaRPr lang="en-US" dirty="0"/>
          </a:p>
        </p:txBody>
      </p:sp>
      <p:sp>
        <p:nvSpPr>
          <p:cNvPr id="3" name="Subtitle 2"/>
          <p:cNvSpPr>
            <a:spLocks noGrp="1"/>
          </p:cNvSpPr>
          <p:nvPr>
            <p:ph type="subTitle" idx="1"/>
          </p:nvPr>
        </p:nvSpPr>
        <p:spPr>
          <a:xfrm>
            <a:off x="762000" y="5867400"/>
            <a:ext cx="7924800" cy="406400"/>
          </a:xfrm>
        </p:spPr>
        <p:txBody>
          <a:bodyPr>
            <a:normAutofit/>
          </a:bodyPr>
          <a:lstStyle/>
          <a:p>
            <a:pPr algn="l"/>
            <a:r>
              <a:rPr lang="en-US" i="1" dirty="0" smtClean="0">
                <a:solidFill>
                  <a:schemeClr val="tx1"/>
                </a:solidFill>
                <a:latin typeface="+mj-lt"/>
              </a:rPr>
              <a:t>The Role of the French and Indian War in Defining American Identity</a:t>
            </a:r>
            <a:endParaRPr lang="en-US" i="1" dirty="0">
              <a:solidFill>
                <a:schemeClr val="tx1"/>
              </a:solidFill>
              <a:latin typeface="+mj-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246743"/>
            <a:ext cx="4724400" cy="3500061"/>
          </a:xfrm>
          <a:prstGeom prst="rect">
            <a:avLst/>
          </a:prstGeom>
        </p:spPr>
      </p:pic>
    </p:spTree>
    <p:extLst>
      <p:ext uri="{BB962C8B-B14F-4D97-AF65-F5344CB8AC3E}">
        <p14:creationId xmlns:p14="http://schemas.microsoft.com/office/powerpoint/2010/main" val="259305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Positioning the Iroquois Confederation for Self-Defense and Survival</a:t>
            </a:r>
            <a:endParaRPr lang="en-US" dirty="0">
              <a:solidFill>
                <a:schemeClr val="tx1"/>
              </a:solidFill>
            </a:endParaRPr>
          </a:p>
        </p:txBody>
      </p:sp>
      <p:sp>
        <p:nvSpPr>
          <p:cNvPr id="6" name="Text Placeholder 5"/>
          <p:cNvSpPr>
            <a:spLocks noGrp="1"/>
          </p:cNvSpPr>
          <p:nvPr>
            <p:ph type="body" sz="half" idx="2"/>
          </p:nvPr>
        </p:nvSpPr>
        <p:spPr/>
        <p:txBody>
          <a:bodyPr>
            <a:normAutofit lnSpcReduction="10000"/>
          </a:bodyPr>
          <a:lstStyle/>
          <a:p>
            <a:r>
              <a:rPr lang="en-US" dirty="0" smtClean="0">
                <a:solidFill>
                  <a:schemeClr val="tx1"/>
                </a:solidFill>
              </a:rPr>
              <a:t>By signing peace treaties and claiming neutrality, the Iroquois could force European powers to compete for their alliance.  Although the Iroquois quite naturally preferred the French as their allies, since English colonists encroached upon their land and were slowly driving all Native Americans west of the Appalachians.</a:t>
            </a:r>
            <a:endParaRPr lang="en-US" dirty="0">
              <a:solidFill>
                <a:schemeClr val="tx1"/>
              </a:solidFill>
            </a:endParaRPr>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9336" r="9336"/>
          <a:stretch>
            <a:fillRect/>
          </a:stretch>
        </p:blipFill>
        <p:spPr>
          <a:xfrm>
            <a:off x="596740" y="796388"/>
            <a:ext cx="4508659" cy="3699412"/>
          </a:xfrm>
        </p:spPr>
      </p:pic>
    </p:spTree>
    <p:extLst>
      <p:ext uri="{BB962C8B-B14F-4D97-AF65-F5344CB8AC3E}">
        <p14:creationId xmlns:p14="http://schemas.microsoft.com/office/powerpoint/2010/main" val="333240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20000"/>
          </a:bodyPr>
          <a:lstStyle/>
          <a:p>
            <a:r>
              <a:rPr lang="en-US" dirty="0" smtClean="0"/>
              <a:t>Since the “first encounter” experiences of the late 1500s and early 1600s, Native American communities had been at odd with both European settlers and </a:t>
            </a:r>
            <a:r>
              <a:rPr lang="en-US" i="1" u="sng" dirty="0" smtClean="0"/>
              <a:t>each other</a:t>
            </a:r>
            <a:r>
              <a:rPr lang="en-US" dirty="0" smtClean="0"/>
              <a:t>.</a:t>
            </a:r>
          </a:p>
          <a:p>
            <a:r>
              <a:rPr lang="en-US" dirty="0" smtClean="0"/>
              <a:t>“Mourning Wars” to replace members of the society lost to warfare or disease were common, and the Iroquois earned a number enemies along the way.  Their traditional rivals, the Huron, had formed an alliance with the French.  The Iroquois hoped that by claiming neutrality, both the French and English would compete for their support – and that they could extract greater influence over the Ohio River Valley and the Great Lakes Region in the process.</a:t>
            </a:r>
            <a:endParaRPr lang="en-US" dirty="0"/>
          </a:p>
        </p:txBody>
      </p:sp>
      <p:sp>
        <p:nvSpPr>
          <p:cNvPr id="5" name="Title 4"/>
          <p:cNvSpPr>
            <a:spLocks noGrp="1"/>
          </p:cNvSpPr>
          <p:nvPr>
            <p:ph type="title"/>
          </p:nvPr>
        </p:nvSpPr>
        <p:spPr/>
        <p:txBody>
          <a:bodyPr/>
          <a:lstStyle/>
          <a:p>
            <a:r>
              <a:rPr lang="en-US" dirty="0" smtClean="0"/>
              <a:t>The Iroquois: What Was at Stake?</a:t>
            </a:r>
            <a:endParaRPr lang="en-US" dirty="0"/>
          </a:p>
        </p:txBody>
      </p:sp>
    </p:spTree>
    <p:extLst>
      <p:ext uri="{BB962C8B-B14F-4D97-AF65-F5344CB8AC3E}">
        <p14:creationId xmlns:p14="http://schemas.microsoft.com/office/powerpoint/2010/main" val="3728847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20000"/>
          </a:bodyPr>
          <a:lstStyle/>
          <a:p>
            <a:r>
              <a:rPr lang="en-US" dirty="0" smtClean="0"/>
              <a:t>The French and Indian War begins, quite literally, with George Washingto</a:t>
            </a:r>
            <a:r>
              <a:rPr lang="en-US" dirty="0" smtClean="0"/>
              <a:t>n being sent on an errand – an errand which he fails to carry out so profoundly that it almost provokes war all by itself.</a:t>
            </a:r>
          </a:p>
          <a:p>
            <a:r>
              <a:rPr lang="en-US" dirty="0" smtClean="0"/>
              <a:t>Washington, accompanied by Christopher Gist and a Native American envoy, </a:t>
            </a:r>
            <a:r>
              <a:rPr lang="en-US" dirty="0" err="1"/>
              <a:t>T</a:t>
            </a:r>
            <a:r>
              <a:rPr lang="en-US" dirty="0" err="1" smtClean="0"/>
              <a:t>anaghrisson</a:t>
            </a:r>
            <a:r>
              <a:rPr lang="en-US" dirty="0" smtClean="0"/>
              <a:t> – “The Half-King” – he  bravely delivered a formal request to the French instructing them to leave the Ohio River Valley.  Having done so, he made contact with a French dispatcher – Joseph </a:t>
            </a:r>
            <a:r>
              <a:rPr lang="en-US" dirty="0" err="1" smtClean="0"/>
              <a:t>Coulon</a:t>
            </a:r>
            <a:r>
              <a:rPr lang="en-US" dirty="0" smtClean="0"/>
              <a:t> de </a:t>
            </a:r>
            <a:r>
              <a:rPr lang="en-US" dirty="0" err="1" smtClean="0"/>
              <a:t>Villeirs</a:t>
            </a:r>
            <a:r>
              <a:rPr lang="en-US" dirty="0" smtClean="0"/>
              <a:t> de </a:t>
            </a:r>
            <a:r>
              <a:rPr lang="en-US" dirty="0" err="1" smtClean="0"/>
              <a:t>Jumonville</a:t>
            </a:r>
            <a:r>
              <a:rPr lang="en-US" dirty="0" smtClean="0"/>
              <a:t> – who had a response, essentially that he must evacuate the lands of the King or France or suffer the consequences. </a:t>
            </a:r>
          </a:p>
        </p:txBody>
      </p:sp>
      <p:sp>
        <p:nvSpPr>
          <p:cNvPr id="8" name="Title 7"/>
          <p:cNvSpPr>
            <a:spLocks noGrp="1"/>
          </p:cNvSpPr>
          <p:nvPr>
            <p:ph type="title"/>
          </p:nvPr>
        </p:nvSpPr>
        <p:spPr/>
        <p:txBody>
          <a:bodyPr>
            <a:normAutofit fontScale="90000"/>
          </a:bodyPr>
          <a:lstStyle/>
          <a:p>
            <a:r>
              <a:rPr lang="en-US" dirty="0" smtClean="0"/>
              <a:t>Fighting the French and Indian War</a:t>
            </a:r>
            <a:endParaRPr lang="en-US" dirty="0"/>
          </a:p>
        </p:txBody>
      </p:sp>
    </p:spTree>
    <p:extLst>
      <p:ext uri="{BB962C8B-B14F-4D97-AF65-F5344CB8AC3E}">
        <p14:creationId xmlns:p14="http://schemas.microsoft.com/office/powerpoint/2010/main" val="882462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Upon hearing the message – and without consulting Washington – the Half-King </a:t>
            </a:r>
            <a:r>
              <a:rPr lang="en-US" dirty="0" err="1" smtClean="0"/>
              <a:t>Tanaghrisson</a:t>
            </a:r>
            <a:r>
              <a:rPr lang="en-US" dirty="0" smtClean="0"/>
              <a:t> raised his tomahawk and murdered </a:t>
            </a:r>
            <a:r>
              <a:rPr lang="en-US" dirty="0" err="1" smtClean="0"/>
              <a:t>Jumonville</a:t>
            </a:r>
            <a:r>
              <a:rPr lang="en-US" dirty="0" smtClean="0"/>
              <a:t>.</a:t>
            </a:r>
          </a:p>
          <a:p>
            <a:r>
              <a:rPr lang="en-US" dirty="0" smtClean="0"/>
              <a:t>In 18</a:t>
            </a:r>
            <a:r>
              <a:rPr lang="en-US" baseline="30000" dirty="0" smtClean="0"/>
              <a:t>th</a:t>
            </a:r>
            <a:r>
              <a:rPr lang="en-US" dirty="0" smtClean="0"/>
              <a:t> Century diplomacy, an attack against a messenger of this sort was an act of war.  Although France would equivocate for months, they were justified in seeking redress based on this incident.  </a:t>
            </a:r>
            <a:endParaRPr lang="en-US" dirty="0"/>
          </a:p>
          <a:p>
            <a:r>
              <a:rPr lang="en-US" dirty="0" smtClean="0"/>
              <a:t>Washington himself – who did not understand French – would sign surrender papers acknowledging his role in the murder.</a:t>
            </a:r>
            <a:endParaRPr lang="en-US" dirty="0"/>
          </a:p>
        </p:txBody>
      </p:sp>
      <p:sp>
        <p:nvSpPr>
          <p:cNvPr id="3" name="Title 2"/>
          <p:cNvSpPr>
            <a:spLocks noGrp="1"/>
          </p:cNvSpPr>
          <p:nvPr>
            <p:ph type="title"/>
          </p:nvPr>
        </p:nvSpPr>
        <p:spPr/>
        <p:txBody>
          <a:bodyPr/>
          <a:lstStyle/>
          <a:p>
            <a:r>
              <a:rPr lang="en-US" dirty="0" err="1" smtClean="0"/>
              <a:t>Jumonville’s</a:t>
            </a:r>
            <a:r>
              <a:rPr lang="en-US" dirty="0" smtClean="0"/>
              <a:t> Assassination</a:t>
            </a:r>
            <a:endParaRPr lang="en-US" dirty="0"/>
          </a:p>
        </p:txBody>
      </p:sp>
    </p:spTree>
    <p:extLst>
      <p:ext uri="{BB962C8B-B14F-4D97-AF65-F5344CB8AC3E}">
        <p14:creationId xmlns:p14="http://schemas.microsoft.com/office/powerpoint/2010/main" val="2199641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It was rare that an incident in colonial possessions would lead directly to a state of war between European powers.  And in this case, the French would hardly have fought over  their Canadian provinces – which were overmatched militarily and in terms of population.</a:t>
            </a:r>
          </a:p>
          <a:p>
            <a:r>
              <a:rPr lang="en-US" dirty="0" smtClean="0"/>
              <a:t>In Europe, however, the French had an advantage: they had separated England from their traditional ally Austria – while at the same time maintaining a cautious friendship with Spain.</a:t>
            </a:r>
          </a:p>
          <a:p>
            <a:r>
              <a:rPr lang="en-US" dirty="0" smtClean="0"/>
              <a:t>Even if they were at a disadvantage in North America, England’s other far-flung colonial acquisitions were in play.</a:t>
            </a:r>
            <a:endParaRPr lang="en-US" dirty="0"/>
          </a:p>
        </p:txBody>
      </p:sp>
      <p:sp>
        <p:nvSpPr>
          <p:cNvPr id="3" name="Title 2"/>
          <p:cNvSpPr>
            <a:spLocks noGrp="1"/>
          </p:cNvSpPr>
          <p:nvPr>
            <p:ph type="title"/>
          </p:nvPr>
        </p:nvSpPr>
        <p:spPr/>
        <p:txBody>
          <a:bodyPr/>
          <a:lstStyle/>
          <a:p>
            <a:r>
              <a:rPr lang="en-US" dirty="0" smtClean="0"/>
              <a:t>The European State System</a:t>
            </a:r>
            <a:endParaRPr lang="en-US" dirty="0"/>
          </a:p>
        </p:txBody>
      </p:sp>
    </p:spTree>
    <p:extLst>
      <p:ext uri="{BB962C8B-B14F-4D97-AF65-F5344CB8AC3E}">
        <p14:creationId xmlns:p14="http://schemas.microsoft.com/office/powerpoint/2010/main" val="1338548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 French feared that the rapidly growing population of North America would eventually spill into the Ohio River Valley – compromising their trade rights in that region.</a:t>
            </a:r>
          </a:p>
          <a:p>
            <a:r>
              <a:rPr lang="en-US" dirty="0" smtClean="0"/>
              <a:t>By encouraging their Native American allies to attack the periphery of the English settlements, they hoped to be able to force the English Army to react defensively along a huge perimeter.  </a:t>
            </a:r>
          </a:p>
          <a:p>
            <a:r>
              <a:rPr lang="en-US" dirty="0" smtClean="0"/>
              <a:t>Meanwhile, the French could fortify their own small settlements along the St. Lawrence Seaway and in the Great Lakes region.</a:t>
            </a:r>
            <a:endParaRPr lang="en-US" dirty="0"/>
          </a:p>
        </p:txBody>
      </p:sp>
      <p:sp>
        <p:nvSpPr>
          <p:cNvPr id="3" name="Title 2"/>
          <p:cNvSpPr>
            <a:spLocks noGrp="1"/>
          </p:cNvSpPr>
          <p:nvPr>
            <p:ph type="title"/>
          </p:nvPr>
        </p:nvSpPr>
        <p:spPr/>
        <p:txBody>
          <a:bodyPr/>
          <a:lstStyle/>
          <a:p>
            <a:r>
              <a:rPr lang="en-US" dirty="0" smtClean="0"/>
              <a:t>The Conflict in North America</a:t>
            </a:r>
            <a:endParaRPr lang="en-US" dirty="0"/>
          </a:p>
        </p:txBody>
      </p:sp>
    </p:spTree>
    <p:extLst>
      <p:ext uri="{BB962C8B-B14F-4D97-AF65-F5344CB8AC3E}">
        <p14:creationId xmlns:p14="http://schemas.microsoft.com/office/powerpoint/2010/main" val="2887959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Another reason for hope for the French was the rivalry which existed between colonial leaders who were engaged in land speculation. Companies from Virginia and Pennsylvania were both involved in attempts to secure land grants in the Ohio River region, which they could later sell for enormous mark-ups.  </a:t>
            </a:r>
          </a:p>
          <a:p>
            <a:r>
              <a:rPr lang="en-US" dirty="0" smtClean="0"/>
              <a:t>In Pennsylvania, the colony nearest the Forks of the Ohio, Quaker influence –pacifism and non-militant posture – had left the region largely without defenses.</a:t>
            </a:r>
          </a:p>
          <a:p>
            <a:r>
              <a:rPr lang="en-US" dirty="0" smtClean="0"/>
              <a:t>Even when threatened by Native American invasion, many colonial assemblies were hesitant to tax their people to defend the backcountry – many of the settlers were squatters.</a:t>
            </a:r>
            <a:endParaRPr lang="en-US" dirty="0"/>
          </a:p>
        </p:txBody>
      </p:sp>
      <p:sp>
        <p:nvSpPr>
          <p:cNvPr id="3" name="Title 2"/>
          <p:cNvSpPr>
            <a:spLocks noGrp="1"/>
          </p:cNvSpPr>
          <p:nvPr>
            <p:ph type="title"/>
          </p:nvPr>
        </p:nvSpPr>
        <p:spPr/>
        <p:txBody>
          <a:bodyPr/>
          <a:lstStyle/>
          <a:p>
            <a:r>
              <a:rPr lang="en-US" dirty="0" smtClean="0"/>
              <a:t>Divisions in the English Colonies</a:t>
            </a:r>
            <a:endParaRPr lang="en-US" dirty="0"/>
          </a:p>
        </p:txBody>
      </p:sp>
    </p:spTree>
    <p:extLst>
      <p:ext uri="{BB962C8B-B14F-4D97-AF65-F5344CB8AC3E}">
        <p14:creationId xmlns:p14="http://schemas.microsoft.com/office/powerpoint/2010/main" val="448075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Albany Plan of Union (1754)</a:t>
            </a:r>
            <a:endParaRPr lang="en-US" dirty="0"/>
          </a:p>
        </p:txBody>
      </p:sp>
      <p:sp>
        <p:nvSpPr>
          <p:cNvPr id="4" name="Content Placeholder 3"/>
          <p:cNvSpPr>
            <a:spLocks noGrp="1"/>
          </p:cNvSpPr>
          <p:nvPr>
            <p:ph sz="quarter" idx="13"/>
          </p:nvPr>
        </p:nvSpPr>
        <p:spPr>
          <a:xfrm>
            <a:off x="676655" y="1905000"/>
            <a:ext cx="3822192" cy="4221480"/>
          </a:xfrm>
        </p:spPr>
        <p:txBody>
          <a:bodyPr>
            <a:normAutofit fontScale="62500" lnSpcReduction="20000"/>
          </a:bodyPr>
          <a:lstStyle/>
          <a:p>
            <a:pPr marL="0" indent="0">
              <a:buNone/>
            </a:pPr>
            <a:endParaRPr lang="en-US" dirty="0"/>
          </a:p>
          <a:p>
            <a:pPr marL="0" indent="0">
              <a:buNone/>
            </a:pPr>
            <a:r>
              <a:rPr lang="en-US" dirty="0" smtClean="0"/>
              <a:t>This failed effort on the part of Benjamin Franklin and colonial leaders to agree to even the most basic cooperative efforts at self-defense demonstrated how divided the English colonies could be.  Not even point fifteen could muster support: </a:t>
            </a:r>
          </a:p>
          <a:p>
            <a:pPr marL="0" indent="0">
              <a:buNone/>
            </a:pPr>
            <a:endParaRPr lang="en-US" dirty="0" smtClean="0"/>
          </a:p>
          <a:p>
            <a:pPr marL="0" indent="0">
              <a:buNone/>
            </a:pPr>
            <a:r>
              <a:rPr lang="en-US" dirty="0" smtClean="0"/>
              <a:t>15</a:t>
            </a:r>
            <a:r>
              <a:rPr lang="en-US" dirty="0"/>
              <a:t>. That they raise and pay soldiers and build forts for the </a:t>
            </a:r>
            <a:r>
              <a:rPr lang="en-US" dirty="0" err="1"/>
              <a:t>defence</a:t>
            </a:r>
            <a:r>
              <a:rPr lang="en-US" dirty="0"/>
              <a:t> of any of the Colonies, and equip vessels of force to guard the coasts and protect the trade on the ocean, lakes, or great rivers; but they shall not impress men in any Colony, without the consent of the Legislature. </a:t>
            </a:r>
            <a:endParaRPr lang="en-US" dirty="0" smtClean="0"/>
          </a:p>
          <a:p>
            <a:pPr marL="0" indent="0">
              <a:buNone/>
            </a:pPr>
            <a:endParaRPr lang="en-US" dirty="0"/>
          </a:p>
          <a:p>
            <a:pPr marL="0" indent="0">
              <a:buNone/>
            </a:pPr>
            <a:r>
              <a:rPr lang="en-US" dirty="0" smtClean="0"/>
              <a:t>Other proposals – to regulate all trade with Indian tribes, for example – were also doomed…</a:t>
            </a:r>
            <a:endParaRPr lang="en-US" dirty="0"/>
          </a:p>
          <a:p>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2667000"/>
            <a:ext cx="4472354" cy="3200400"/>
          </a:xfrm>
        </p:spPr>
      </p:pic>
    </p:spTree>
    <p:extLst>
      <p:ext uri="{BB962C8B-B14F-4D97-AF65-F5344CB8AC3E}">
        <p14:creationId xmlns:p14="http://schemas.microsoft.com/office/powerpoint/2010/main" val="4103637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52728"/>
          </a:xfrm>
        </p:spPr>
        <p:txBody>
          <a:bodyPr/>
          <a:lstStyle/>
          <a:p>
            <a:r>
              <a:rPr lang="en-US" dirty="0" smtClean="0"/>
              <a:t>Major General Edward Braddock</a:t>
            </a:r>
            <a:endParaRPr lang="en-US" dirty="0"/>
          </a:p>
        </p:txBody>
      </p:sp>
      <p:sp>
        <p:nvSpPr>
          <p:cNvPr id="3" name="Content Placeholder 2"/>
          <p:cNvSpPr>
            <a:spLocks noGrp="1"/>
          </p:cNvSpPr>
          <p:nvPr>
            <p:ph sz="quarter" idx="13"/>
          </p:nvPr>
        </p:nvSpPr>
        <p:spPr/>
        <p:txBody>
          <a:bodyPr>
            <a:normAutofit fontScale="85000" lnSpcReduction="10000"/>
          </a:bodyPr>
          <a:lstStyle/>
          <a:p>
            <a:pPr marL="0" indent="0">
              <a:buNone/>
            </a:pPr>
            <a:r>
              <a:rPr lang="en-US" dirty="0" smtClean="0"/>
              <a:t>A radical departure from the salutary neglect which had characterized American colonists’ interactions with Britain before, Braddock sought control over colonial governments and citizens during the ordeal.  He expected compliance from the governors, and he expected rapid action when colonial assemblies were asked to raise revenues or conscript soldiers.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667367">
            <a:off x="5038536" y="1850162"/>
            <a:ext cx="3014067" cy="4340257"/>
          </a:xfrm>
        </p:spPr>
      </p:pic>
    </p:spTree>
    <p:extLst>
      <p:ext uri="{BB962C8B-B14F-4D97-AF65-F5344CB8AC3E}">
        <p14:creationId xmlns:p14="http://schemas.microsoft.com/office/powerpoint/2010/main" val="3904521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Braddock and Duquesne and the Indian Irregulars</a:t>
            </a:r>
            <a:endParaRPr lang="en-US" dirty="0"/>
          </a:p>
        </p:txBody>
      </p:sp>
      <p:sp>
        <p:nvSpPr>
          <p:cNvPr id="6" name="Text Placeholder 5"/>
          <p:cNvSpPr>
            <a:spLocks noGrp="1"/>
          </p:cNvSpPr>
          <p:nvPr>
            <p:ph type="body" idx="1"/>
          </p:nvPr>
        </p:nvSpPr>
        <p:spPr>
          <a:xfrm>
            <a:off x="685800" y="2286000"/>
            <a:ext cx="3822192" cy="639762"/>
          </a:xfrm>
        </p:spPr>
        <p:txBody>
          <a:bodyPr/>
          <a:lstStyle/>
          <a:p>
            <a:r>
              <a:rPr lang="en-US" dirty="0" smtClean="0"/>
              <a:t>Edward Braddock</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71600" y="2961652"/>
            <a:ext cx="2362200" cy="3527552"/>
          </a:xfrm>
        </p:spPr>
      </p:pic>
      <p:sp>
        <p:nvSpPr>
          <p:cNvPr id="8" name="Text Placeholder 7"/>
          <p:cNvSpPr>
            <a:spLocks noGrp="1"/>
          </p:cNvSpPr>
          <p:nvPr>
            <p:ph type="body" sz="quarter" idx="3"/>
          </p:nvPr>
        </p:nvSpPr>
        <p:spPr>
          <a:xfrm>
            <a:off x="4572000" y="2286000"/>
            <a:ext cx="3822192" cy="639762"/>
          </a:xfrm>
        </p:spPr>
        <p:txBody>
          <a:bodyPr/>
          <a:lstStyle/>
          <a:p>
            <a:r>
              <a:rPr lang="en-US" dirty="0" err="1" smtClean="0"/>
              <a:t>Ange</a:t>
            </a:r>
            <a:r>
              <a:rPr lang="en-US" dirty="0" smtClean="0"/>
              <a:t> Duquesne </a:t>
            </a:r>
            <a:endParaRPr lang="en-US" dirty="0"/>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49546" y="2971800"/>
            <a:ext cx="2699054" cy="3464459"/>
          </a:xfrm>
        </p:spPr>
      </p:pic>
    </p:spTree>
    <p:extLst>
      <p:ext uri="{BB962C8B-B14F-4D97-AF65-F5344CB8AC3E}">
        <p14:creationId xmlns:p14="http://schemas.microsoft.com/office/powerpoint/2010/main" val="2712393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Fred Anderson’s larger work, </a:t>
            </a:r>
            <a:r>
              <a:rPr lang="en-US" i="1" u="sng" dirty="0" smtClean="0"/>
              <a:t>Crucible of War</a:t>
            </a:r>
            <a:r>
              <a:rPr lang="en-US" dirty="0" smtClean="0"/>
              <a:t>, is presented in a truncated form in this book.  He argues that the French and Indian War is crucial to the development of American Identity.</a:t>
            </a:r>
          </a:p>
          <a:p>
            <a:r>
              <a:rPr lang="en-US" dirty="0" smtClean="0"/>
              <a:t>The war was to a large extent a global conflict.  Although it started in North America, the conflict erupted in full force in Europe, and then spread like wildfire to all of the colonial possessions each nation held – from the Caribbean to India to the Philippine Islands.</a:t>
            </a:r>
            <a:endParaRPr lang="en-US" dirty="0"/>
          </a:p>
        </p:txBody>
      </p:sp>
      <p:sp>
        <p:nvSpPr>
          <p:cNvPr id="3" name="Title 2"/>
          <p:cNvSpPr>
            <a:spLocks noGrp="1"/>
          </p:cNvSpPr>
          <p:nvPr>
            <p:ph type="title"/>
          </p:nvPr>
        </p:nvSpPr>
        <p:spPr/>
        <p:txBody>
          <a:bodyPr>
            <a:normAutofit fontScale="90000"/>
          </a:bodyPr>
          <a:lstStyle/>
          <a:p>
            <a:r>
              <a:rPr lang="en-US" i="1" u="sng" dirty="0" smtClean="0"/>
              <a:t>The War That Made America: A Short History of the French and Indian War</a:t>
            </a:r>
            <a:endParaRPr lang="en-US" i="1" u="sng" dirty="0"/>
          </a:p>
        </p:txBody>
      </p:sp>
    </p:spTree>
    <p:extLst>
      <p:ext uri="{BB962C8B-B14F-4D97-AF65-F5344CB8AC3E}">
        <p14:creationId xmlns:p14="http://schemas.microsoft.com/office/powerpoint/2010/main" val="4213987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20000"/>
          </a:bodyPr>
          <a:lstStyle/>
          <a:p>
            <a:r>
              <a:rPr lang="en-US" dirty="0" smtClean="0"/>
              <a:t>In an attempt to capture Fort Duquesne, Braddock and his men were blindsided and ambushed by a joint force of French and Native Americans.  During the battle 2/3 of England’s soldiers were captured or killed, and 3/4 of the officers were casualties.  </a:t>
            </a:r>
          </a:p>
          <a:p>
            <a:r>
              <a:rPr lang="en-US" dirty="0" smtClean="0"/>
              <a:t>Braddock died in the effort.  He was replaced by New Englander William Shirley.</a:t>
            </a:r>
          </a:p>
          <a:p>
            <a:r>
              <a:rPr lang="en-US" dirty="0" smtClean="0"/>
              <a:t>His unpaid Lieutenant, George Washington, miraculously survived the assault.   He would spend the remainder of the conflict in the Shenandoah Valley, attempting to protect settlers from Indian assaults.</a:t>
            </a:r>
            <a:endParaRPr lang="en-US" dirty="0"/>
          </a:p>
        </p:txBody>
      </p:sp>
      <p:sp>
        <p:nvSpPr>
          <p:cNvPr id="7" name="Title 6"/>
          <p:cNvSpPr>
            <a:spLocks noGrp="1"/>
          </p:cNvSpPr>
          <p:nvPr>
            <p:ph type="title"/>
          </p:nvPr>
        </p:nvSpPr>
        <p:spPr/>
        <p:txBody>
          <a:bodyPr/>
          <a:lstStyle/>
          <a:p>
            <a:r>
              <a:rPr lang="en-US" dirty="0" smtClean="0"/>
              <a:t>The Death of Braddock</a:t>
            </a:r>
            <a:endParaRPr lang="en-US" dirty="0"/>
          </a:p>
        </p:txBody>
      </p:sp>
    </p:spTree>
    <p:extLst>
      <p:ext uri="{BB962C8B-B14F-4D97-AF65-F5344CB8AC3E}">
        <p14:creationId xmlns:p14="http://schemas.microsoft.com/office/powerpoint/2010/main" val="4132672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524000"/>
            <a:ext cx="6781800" cy="5025974"/>
          </a:xfrm>
        </p:spPr>
      </p:pic>
      <p:sp>
        <p:nvSpPr>
          <p:cNvPr id="3" name="Title 2"/>
          <p:cNvSpPr>
            <a:spLocks noGrp="1"/>
          </p:cNvSpPr>
          <p:nvPr>
            <p:ph type="title"/>
          </p:nvPr>
        </p:nvSpPr>
        <p:spPr/>
        <p:txBody>
          <a:bodyPr/>
          <a:lstStyle/>
          <a:p>
            <a:r>
              <a:rPr lang="en-US" dirty="0" smtClean="0"/>
              <a:t>The Strategy of the English</a:t>
            </a:r>
            <a:endParaRPr lang="en-US" dirty="0"/>
          </a:p>
        </p:txBody>
      </p:sp>
    </p:spTree>
    <p:extLst>
      <p:ext uri="{BB962C8B-B14F-4D97-AF65-F5344CB8AC3E}">
        <p14:creationId xmlns:p14="http://schemas.microsoft.com/office/powerpoint/2010/main" val="1849280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Since the French were able to project power most effectively against the English colonists from their outpost at Fort Duquesne (present-day Pittsburgh), cutting off the Fort from its supply lines was one of the long term goals of the English.</a:t>
            </a:r>
          </a:p>
          <a:p>
            <a:r>
              <a:rPr lang="en-US" dirty="0" smtClean="0"/>
              <a:t>Other targets included the French posts at Fort Niagara, Lake Champlain, Fort Frontenac (Lake Ontario) and the major cities of Canada: </a:t>
            </a:r>
            <a:r>
              <a:rPr lang="en-US" dirty="0" err="1" smtClean="0"/>
              <a:t>Louisbourg</a:t>
            </a:r>
            <a:r>
              <a:rPr lang="en-US" dirty="0" smtClean="0"/>
              <a:t>, Quebec City, and Montreal. </a:t>
            </a:r>
            <a:endParaRPr lang="en-US" dirty="0"/>
          </a:p>
        </p:txBody>
      </p:sp>
      <p:sp>
        <p:nvSpPr>
          <p:cNvPr id="3" name="Title 2"/>
          <p:cNvSpPr>
            <a:spLocks noGrp="1"/>
          </p:cNvSpPr>
          <p:nvPr>
            <p:ph type="title"/>
          </p:nvPr>
        </p:nvSpPr>
        <p:spPr/>
        <p:txBody>
          <a:bodyPr/>
          <a:lstStyle/>
          <a:p>
            <a:r>
              <a:rPr lang="en-US" dirty="0" smtClean="0"/>
              <a:t>Severing Supply Lines</a:t>
            </a:r>
            <a:endParaRPr lang="en-US" dirty="0"/>
          </a:p>
        </p:txBody>
      </p:sp>
    </p:spTree>
    <p:extLst>
      <p:ext uri="{BB962C8B-B14F-4D97-AF65-F5344CB8AC3E}">
        <p14:creationId xmlns:p14="http://schemas.microsoft.com/office/powerpoint/2010/main" val="3400568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 Guerre </a:t>
            </a:r>
            <a:r>
              <a:rPr lang="en-US" dirty="0" err="1" smtClean="0"/>
              <a:t>Savauge</a:t>
            </a:r>
            <a:endParaRPr lang="en-US" dirty="0"/>
          </a:p>
        </p:txBody>
      </p:sp>
      <p:sp>
        <p:nvSpPr>
          <p:cNvPr id="4" name="Content Placeholder 3"/>
          <p:cNvSpPr>
            <a:spLocks noGrp="1"/>
          </p:cNvSpPr>
          <p:nvPr>
            <p:ph sz="quarter" idx="13"/>
          </p:nvPr>
        </p:nvSpPr>
        <p:spPr/>
        <p:txBody>
          <a:bodyPr>
            <a:normAutofit fontScale="77500" lnSpcReduction="20000"/>
          </a:bodyPr>
          <a:lstStyle/>
          <a:p>
            <a:pPr marL="0" indent="0">
              <a:buNone/>
            </a:pPr>
            <a:r>
              <a:rPr lang="en-US" dirty="0" smtClean="0"/>
              <a:t>French leaders differed on the manner in which they should use their alliances with the Native Americans.  Pierre </a:t>
            </a:r>
            <a:r>
              <a:rPr lang="en-US" dirty="0" err="1" smtClean="0"/>
              <a:t>Vaudreuil</a:t>
            </a:r>
            <a:r>
              <a:rPr lang="en-US" dirty="0" smtClean="0"/>
              <a:t>, the governor-general of New France, believed that Native Americans should be freed up to act boldly and violently against the English.  Montcalm, on the other hand, believed that these allies should be reigned in and forced to behave in accordance with European rules of combat.  The debate would fester for much of the war.</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2895600"/>
            <a:ext cx="4114800" cy="2503170"/>
          </a:xfrm>
        </p:spPr>
      </p:pic>
    </p:spTree>
    <p:extLst>
      <p:ext uri="{BB962C8B-B14F-4D97-AF65-F5344CB8AC3E}">
        <p14:creationId xmlns:p14="http://schemas.microsoft.com/office/powerpoint/2010/main" val="286942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20000"/>
          </a:bodyPr>
          <a:lstStyle/>
          <a:p>
            <a:r>
              <a:rPr lang="en-US" dirty="0" smtClean="0"/>
              <a:t>After several setbacks at the hands of the French, English leaders replaced Shirley will the more autocratic Lord Loudoun.  </a:t>
            </a:r>
          </a:p>
          <a:p>
            <a:r>
              <a:rPr lang="en-US" dirty="0" smtClean="0"/>
              <a:t>Once again, he treated the provincial Americans as second class citizens.  Not only did the leader insist upon taxing via the assemblies and conscripting soldiers, he also placed an embargo on all English shipping in order to avoid any espionage regarding an effort to take the French held city of </a:t>
            </a:r>
            <a:r>
              <a:rPr lang="en-US" dirty="0" err="1" smtClean="0"/>
              <a:t>Louisbourg</a:t>
            </a:r>
            <a:r>
              <a:rPr lang="en-US" dirty="0" smtClean="0"/>
              <a:t>.  Not only did his tactic enrage American merchants, it also failed to secure a victory: the French navy was much improved and was in place before his plan could be put into motion.</a:t>
            </a:r>
            <a:endParaRPr lang="en-US" dirty="0"/>
          </a:p>
        </p:txBody>
      </p:sp>
      <p:sp>
        <p:nvSpPr>
          <p:cNvPr id="8" name="Title 7"/>
          <p:cNvSpPr>
            <a:spLocks noGrp="1"/>
          </p:cNvSpPr>
          <p:nvPr>
            <p:ph type="title"/>
          </p:nvPr>
        </p:nvSpPr>
        <p:spPr/>
        <p:txBody>
          <a:bodyPr/>
          <a:lstStyle/>
          <a:p>
            <a:r>
              <a:rPr lang="en-US" dirty="0" smtClean="0"/>
              <a:t>Lord Loudoun </a:t>
            </a:r>
            <a:endParaRPr lang="en-US" dirty="0"/>
          </a:p>
        </p:txBody>
      </p:sp>
    </p:spTree>
    <p:extLst>
      <p:ext uri="{BB962C8B-B14F-4D97-AF65-F5344CB8AC3E}">
        <p14:creationId xmlns:p14="http://schemas.microsoft.com/office/powerpoint/2010/main" val="2221731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Although it was through no fault of Loudoun’s he would also be held accountable for the actions which took place at Ticonderoga – the fort located between Lake Champlain and Lake George in New York.  </a:t>
            </a:r>
          </a:p>
          <a:p>
            <a:r>
              <a:rPr lang="en-US" dirty="0" smtClean="0"/>
              <a:t>After securing surrender terms  for his army from the French General Montcalm, Lieutenant Colonel George </a:t>
            </a:r>
            <a:r>
              <a:rPr lang="en-US" dirty="0" err="1" smtClean="0"/>
              <a:t>Monro’s</a:t>
            </a:r>
            <a:r>
              <a:rPr lang="en-US" dirty="0" smtClean="0"/>
              <a:t> Army began the long march back to New York.  But neither </a:t>
            </a:r>
            <a:r>
              <a:rPr lang="en-US" dirty="0" err="1" smtClean="0"/>
              <a:t>Monro</a:t>
            </a:r>
            <a:r>
              <a:rPr lang="en-US" dirty="0" smtClean="0"/>
              <a:t> nor Montcalm had negotiated with the Indians involved – who sought prisoners, trophies, an plunder.</a:t>
            </a:r>
          </a:p>
          <a:p>
            <a:r>
              <a:rPr lang="en-US" dirty="0" smtClean="0"/>
              <a:t>The Indians took them by force.  This is the scene remembered in the James </a:t>
            </a:r>
            <a:r>
              <a:rPr lang="en-US" dirty="0" err="1" smtClean="0"/>
              <a:t>Fenimore</a:t>
            </a:r>
            <a:r>
              <a:rPr lang="en-US" dirty="0" smtClean="0"/>
              <a:t> Cooper novel, </a:t>
            </a:r>
            <a:r>
              <a:rPr lang="en-US" i="1" u="sng" dirty="0" smtClean="0"/>
              <a:t>The Last of the Mohicans</a:t>
            </a:r>
            <a:r>
              <a:rPr lang="en-US" dirty="0" smtClean="0"/>
              <a:t>.</a:t>
            </a:r>
            <a:endParaRPr lang="en-US" dirty="0"/>
          </a:p>
        </p:txBody>
      </p:sp>
      <p:sp>
        <p:nvSpPr>
          <p:cNvPr id="3" name="Title 2"/>
          <p:cNvSpPr>
            <a:spLocks noGrp="1"/>
          </p:cNvSpPr>
          <p:nvPr>
            <p:ph type="title"/>
          </p:nvPr>
        </p:nvSpPr>
        <p:spPr/>
        <p:txBody>
          <a:bodyPr/>
          <a:lstStyle/>
          <a:p>
            <a:r>
              <a:rPr lang="en-US" dirty="0" smtClean="0"/>
              <a:t>Ticonderoga</a:t>
            </a:r>
            <a:endParaRPr lang="en-US" dirty="0"/>
          </a:p>
        </p:txBody>
      </p:sp>
    </p:spTree>
    <p:extLst>
      <p:ext uri="{BB962C8B-B14F-4D97-AF65-F5344CB8AC3E}">
        <p14:creationId xmlns:p14="http://schemas.microsoft.com/office/powerpoint/2010/main" val="4187722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Assault at Ticonderoga, though, has larger consequences than the battle itself.</a:t>
            </a:r>
            <a:endParaRPr lang="en-US" dirty="0"/>
          </a:p>
        </p:txBody>
      </p:sp>
      <p:sp>
        <p:nvSpPr>
          <p:cNvPr id="6" name="Text Placeholder 5"/>
          <p:cNvSpPr>
            <a:spLocks noGrp="1"/>
          </p:cNvSpPr>
          <p:nvPr>
            <p:ph type="body" sz="half" idx="2"/>
          </p:nvPr>
        </p:nvSpPr>
        <p:spPr/>
        <p:txBody>
          <a:bodyPr/>
          <a:lstStyle/>
          <a:p>
            <a:r>
              <a:rPr lang="en-US" dirty="0" smtClean="0"/>
              <a:t>When the terms of this surrender were not honored, British generals refused to offer any terms of surrender to French officers for the remainder of the war.  They took entire armies prisoner, and even started the deportation of the inhabitants of Quebec.</a:t>
            </a:r>
            <a:endParaRPr lang="en-US" dirty="0"/>
          </a:p>
        </p:txBody>
      </p:sp>
      <p:pic>
        <p:nvPicPr>
          <p:cNvPr id="1026" name="Picture 2" descr="http://www.heritage-history.com/books/drake/indians/zpage214.gif"/>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4734" b="1473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145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914400" y="2362200"/>
            <a:ext cx="3352800" cy="4267200"/>
          </a:xfrm>
        </p:spPr>
        <p:txBody>
          <a:bodyPr>
            <a:normAutofit fontScale="85000" lnSpcReduction="10000"/>
          </a:bodyPr>
          <a:lstStyle/>
          <a:p>
            <a:r>
              <a:rPr lang="en-US" dirty="0" smtClean="0"/>
              <a:t>Lord Loudoun was replaced in 1758 by the new English Secretary of State, William Pitt.  Pitt, recognizing that he’ll catch more flies with sugar than with vinegar, replaces Loudoun with </a:t>
            </a:r>
            <a:r>
              <a:rPr lang="en-US" dirty="0" err="1" smtClean="0"/>
              <a:t>Abercromby</a:t>
            </a:r>
            <a:r>
              <a:rPr lang="en-US" dirty="0" smtClean="0"/>
              <a:t> and restructures the entire war effort. </a:t>
            </a:r>
          </a:p>
          <a:p>
            <a:pPr marL="285750" indent="-285750">
              <a:buFont typeface="Wingdings" pitchFamily="2" charset="2"/>
              <a:buChar char="q"/>
            </a:pPr>
            <a:r>
              <a:rPr lang="en-US" dirty="0" smtClean="0"/>
              <a:t>He offered higher wages.</a:t>
            </a:r>
          </a:p>
          <a:p>
            <a:pPr marL="285750" indent="-285750">
              <a:buFont typeface="Wingdings" pitchFamily="2" charset="2"/>
              <a:buChar char="q"/>
            </a:pPr>
            <a:r>
              <a:rPr lang="en-US" dirty="0" smtClean="0"/>
              <a:t>He made provincial officers ranks and responsibilities more equitable with the regular army. </a:t>
            </a:r>
          </a:p>
          <a:p>
            <a:pPr marL="285750" indent="-285750">
              <a:buFont typeface="Wingdings" pitchFamily="2" charset="2"/>
              <a:buChar char="q"/>
            </a:pPr>
            <a:r>
              <a:rPr lang="en-US" dirty="0" smtClean="0"/>
              <a:t>He embraced the use of some of the Americans “guerrilla tactics.” </a:t>
            </a:r>
          </a:p>
          <a:p>
            <a:pPr marL="285750" indent="-285750">
              <a:buFont typeface="Wingdings" pitchFamily="2" charset="2"/>
              <a:buChar char="q"/>
            </a:pPr>
            <a:r>
              <a:rPr lang="en-US" dirty="0" smtClean="0"/>
              <a:t>He offered the governor’s of the various colonies patronage opportunities to encourage enlistment and participation in the war effort. </a:t>
            </a:r>
            <a:endParaRPr lang="en-US" dirty="0"/>
          </a:p>
        </p:txBody>
      </p:sp>
      <p:sp>
        <p:nvSpPr>
          <p:cNvPr id="5" name="Title 4"/>
          <p:cNvSpPr>
            <a:spLocks noGrp="1"/>
          </p:cNvSpPr>
          <p:nvPr>
            <p:ph type="title"/>
          </p:nvPr>
        </p:nvSpPr>
        <p:spPr>
          <a:xfrm>
            <a:off x="914400" y="1143000"/>
            <a:ext cx="3352800" cy="1252728"/>
          </a:xfrm>
        </p:spPr>
        <p:txBody>
          <a:bodyPr/>
          <a:lstStyle/>
          <a:p>
            <a:r>
              <a:rPr lang="en-US" dirty="0" smtClean="0"/>
              <a:t>The Ascension of William Pitt</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0600" y="1752600"/>
            <a:ext cx="3623615" cy="4495800"/>
          </a:xfrm>
        </p:spPr>
      </p:pic>
    </p:spTree>
    <p:extLst>
      <p:ext uri="{BB962C8B-B14F-4D97-AF65-F5344CB8AC3E}">
        <p14:creationId xmlns:p14="http://schemas.microsoft.com/office/powerpoint/2010/main" val="2787599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smtClean="0"/>
              <a:t>The cost of the war would increase dramatically under William Pitt, but that, he contended, was Minister Newcastle’s problem.  </a:t>
            </a:r>
          </a:p>
          <a:p>
            <a:r>
              <a:rPr lang="en-US" dirty="0" smtClean="0"/>
              <a:t>In 1758 – the same year that Lord Loudoun was unable to muster 7,000 additional troops from the American colonies, Pitt’s overtures produced over 23,000 men.</a:t>
            </a:r>
          </a:p>
          <a:p>
            <a:r>
              <a:rPr lang="en-US" dirty="0" smtClean="0"/>
              <a:t>Victories came in bunches, as the full weight of the population and military advantage bore down on France.  </a:t>
            </a:r>
            <a:endParaRPr lang="en-US" dirty="0"/>
          </a:p>
        </p:txBody>
      </p:sp>
      <p:sp>
        <p:nvSpPr>
          <p:cNvPr id="5" name="Title 4"/>
          <p:cNvSpPr>
            <a:spLocks noGrp="1"/>
          </p:cNvSpPr>
          <p:nvPr>
            <p:ph type="title"/>
          </p:nvPr>
        </p:nvSpPr>
        <p:spPr/>
        <p:txBody>
          <a:bodyPr/>
          <a:lstStyle/>
          <a:p>
            <a:r>
              <a:rPr lang="en-US" dirty="0" smtClean="0"/>
              <a:t>William Pitt</a:t>
            </a:r>
            <a:endParaRPr lang="en-US" dirty="0"/>
          </a:p>
        </p:txBody>
      </p:sp>
    </p:spTree>
    <p:extLst>
      <p:ext uri="{BB962C8B-B14F-4D97-AF65-F5344CB8AC3E}">
        <p14:creationId xmlns:p14="http://schemas.microsoft.com/office/powerpoint/2010/main" val="1210335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914400" y="2057400"/>
            <a:ext cx="3352800" cy="3886200"/>
          </a:xfrm>
        </p:spPr>
        <p:txBody>
          <a:bodyPr>
            <a:normAutofit fontScale="92500" lnSpcReduction="10000"/>
          </a:bodyPr>
          <a:lstStyle/>
          <a:p>
            <a:r>
              <a:rPr lang="en-US" dirty="0" smtClean="0"/>
              <a:t>Brigadier General James Wolfe’s men landed in </a:t>
            </a:r>
            <a:r>
              <a:rPr lang="en-US" dirty="0" err="1" smtClean="0"/>
              <a:t>Louisbourg</a:t>
            </a:r>
            <a:r>
              <a:rPr lang="en-US" dirty="0" smtClean="0"/>
              <a:t> in June of 1758, executing a siege against the city which was successful beyond anyone’s wildest expectations.  Just finding a landing site was difficult, but once the siege began, very few casualties resulted, and the French surrendered promptly.  Due to the lingering effects of Ticonderoga, however, the English required the French to be taken prisoner, and began a massive effort to remove the French inhabitants from the region.</a:t>
            </a:r>
            <a:endParaRPr lang="en-US" dirty="0"/>
          </a:p>
        </p:txBody>
      </p:sp>
      <p:sp>
        <p:nvSpPr>
          <p:cNvPr id="3" name="Title 2"/>
          <p:cNvSpPr>
            <a:spLocks noGrp="1"/>
          </p:cNvSpPr>
          <p:nvPr>
            <p:ph type="title"/>
          </p:nvPr>
        </p:nvSpPr>
        <p:spPr>
          <a:xfrm>
            <a:off x="914400" y="1447800"/>
            <a:ext cx="3352800" cy="685800"/>
          </a:xfrm>
        </p:spPr>
        <p:txBody>
          <a:bodyPr/>
          <a:lstStyle/>
          <a:p>
            <a:r>
              <a:rPr lang="en-US" dirty="0" err="1" smtClean="0"/>
              <a:t>Louisbourg</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51375" y="2430653"/>
            <a:ext cx="3905250" cy="2606293"/>
          </a:xfrm>
        </p:spPr>
      </p:pic>
    </p:spTree>
    <p:extLst>
      <p:ext uri="{BB962C8B-B14F-4D97-AF65-F5344CB8AC3E}">
        <p14:creationId xmlns:p14="http://schemas.microsoft.com/office/powerpoint/2010/main" val="2895794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George Washington</a:t>
            </a:r>
            <a:endParaRPr lang="en-US" dirty="0"/>
          </a:p>
        </p:txBody>
      </p:sp>
      <p:sp>
        <p:nvSpPr>
          <p:cNvPr id="5" name="Content Placeholder 4"/>
          <p:cNvSpPr>
            <a:spLocks noGrp="1"/>
          </p:cNvSpPr>
          <p:nvPr>
            <p:ph sz="quarter" idx="13"/>
          </p:nvPr>
        </p:nvSpPr>
        <p:spPr/>
        <p:txBody>
          <a:bodyPr>
            <a:normAutofit fontScale="85000" lnSpcReduction="20000"/>
          </a:bodyPr>
          <a:lstStyle/>
          <a:p>
            <a:pPr marL="0" indent="0">
              <a:buNone/>
            </a:pPr>
            <a:r>
              <a:rPr lang="en-US" dirty="0" smtClean="0"/>
              <a:t>Of all the Founding Fathers, George Washington’s life best illustrates the transformation of the American Identify between the French and Indian War and the Revolution.  In 1756, he served under the British in a war against the French and their Indian allies. By 1775, he fought alongside the French in the Revolutionary War against the British.  What happened to cause such a dramatic transformation?</a:t>
            </a:r>
            <a:endParaRPr lang="en-US" dirty="0"/>
          </a:p>
        </p:txBody>
      </p:sp>
      <p:pic>
        <p:nvPicPr>
          <p:cNvPr id="7" name="Content Placeholder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47531" y="2679700"/>
            <a:ext cx="2817687" cy="3446463"/>
          </a:xfrm>
        </p:spPr>
      </p:pic>
    </p:spTree>
    <p:extLst>
      <p:ext uri="{BB962C8B-B14F-4D97-AF65-F5344CB8AC3E}">
        <p14:creationId xmlns:p14="http://schemas.microsoft.com/office/powerpoint/2010/main" val="24431851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Defeat</a:t>
            </a:r>
            <a:endParaRPr lang="en-US" dirty="0"/>
          </a:p>
        </p:txBody>
      </p:sp>
      <p:sp>
        <p:nvSpPr>
          <p:cNvPr id="3" name="Content Placeholder 2"/>
          <p:cNvSpPr>
            <a:spLocks noGrp="1"/>
          </p:cNvSpPr>
          <p:nvPr>
            <p:ph sz="quarter" idx="13"/>
          </p:nvPr>
        </p:nvSpPr>
        <p:spPr/>
        <p:txBody>
          <a:bodyPr>
            <a:normAutofit fontScale="70000" lnSpcReduction="20000"/>
          </a:bodyPr>
          <a:lstStyle/>
          <a:p>
            <a:pPr marL="0" indent="0">
              <a:buNone/>
            </a:pPr>
            <a:r>
              <a:rPr lang="en-US" dirty="0" smtClean="0"/>
              <a:t>The French were forced to surrender large armies to the British, who literally sent the soldiers back to France.  Efforts were also made to round up and deport all Acadian residents – and to murder members of the Micmac tribe and other French allies from the conflict.  Today, we would call this “ethnic cleansing” – a euphemism for murder.  Since the murder of English troops at Ticonderoga, however, no honorable terms of surrender were offered for the French.  Embarrassed French commanders understood the situation, at least.  General Montcalm was horrified by what took place there.</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57800" y="1828800"/>
            <a:ext cx="2743200" cy="4337222"/>
          </a:xfrm>
        </p:spPr>
      </p:pic>
    </p:spTree>
    <p:extLst>
      <p:ext uri="{BB962C8B-B14F-4D97-AF65-F5344CB8AC3E}">
        <p14:creationId xmlns:p14="http://schemas.microsoft.com/office/powerpoint/2010/main" val="4015499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914400" y="2209800"/>
            <a:ext cx="3352800" cy="4191000"/>
          </a:xfrm>
        </p:spPr>
        <p:txBody>
          <a:bodyPr>
            <a:normAutofit/>
          </a:bodyPr>
          <a:lstStyle/>
          <a:p>
            <a:r>
              <a:rPr lang="en-US" dirty="0" smtClean="0"/>
              <a:t>French forces surrendered the fort, set it ablaze, and flattened it with an explosive charge.  Colonial forces in the area at the time say “a very thick </a:t>
            </a:r>
            <a:r>
              <a:rPr lang="en-US" dirty="0" err="1" smtClean="0"/>
              <a:t>smoak</a:t>
            </a:r>
            <a:r>
              <a:rPr lang="en-US" dirty="0" smtClean="0"/>
              <a:t> from the Fort extending in the bottom along the Ohio.” Since the English had spend time and energy into securing a peace plan with the tribes of the Ohio River Valley that was contingent upon access to trade goods, Fort Pitt was established in 1759 in order to satisfy that need.  </a:t>
            </a:r>
            <a:endParaRPr lang="en-US" dirty="0"/>
          </a:p>
        </p:txBody>
      </p:sp>
      <p:sp>
        <p:nvSpPr>
          <p:cNvPr id="3" name="Title 2"/>
          <p:cNvSpPr>
            <a:spLocks noGrp="1"/>
          </p:cNvSpPr>
          <p:nvPr>
            <p:ph type="title"/>
          </p:nvPr>
        </p:nvSpPr>
        <p:spPr>
          <a:xfrm>
            <a:off x="914400" y="1524000"/>
            <a:ext cx="3352800" cy="685800"/>
          </a:xfrm>
        </p:spPr>
        <p:txBody>
          <a:bodyPr/>
          <a:lstStyle/>
          <a:p>
            <a:r>
              <a:rPr lang="en-US" dirty="0" smtClean="0"/>
              <a:t>Fort Duquesne</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24400" y="2133600"/>
            <a:ext cx="2961640" cy="4379890"/>
          </a:xfrm>
        </p:spPr>
      </p:pic>
    </p:spTree>
    <p:extLst>
      <p:ext uri="{BB962C8B-B14F-4D97-AF65-F5344CB8AC3E}">
        <p14:creationId xmlns:p14="http://schemas.microsoft.com/office/powerpoint/2010/main" val="3959398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981200"/>
            <a:ext cx="6248400" cy="4309241"/>
          </a:xfrm>
        </p:spPr>
      </p:pic>
      <p:sp>
        <p:nvSpPr>
          <p:cNvPr id="3" name="Title 2"/>
          <p:cNvSpPr>
            <a:spLocks noGrp="1"/>
          </p:cNvSpPr>
          <p:nvPr>
            <p:ph type="title"/>
          </p:nvPr>
        </p:nvSpPr>
        <p:spPr/>
        <p:txBody>
          <a:bodyPr/>
          <a:lstStyle/>
          <a:p>
            <a:r>
              <a:rPr lang="en-US" dirty="0" smtClean="0"/>
              <a:t>Quebec</a:t>
            </a:r>
            <a:endParaRPr lang="en-US" dirty="0"/>
          </a:p>
        </p:txBody>
      </p:sp>
    </p:spTree>
    <p:extLst>
      <p:ext uri="{BB962C8B-B14F-4D97-AF65-F5344CB8AC3E}">
        <p14:creationId xmlns:p14="http://schemas.microsoft.com/office/powerpoint/2010/main" val="639258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914400" y="1828800"/>
            <a:ext cx="3352800" cy="3657601"/>
          </a:xfrm>
        </p:spPr>
        <p:txBody>
          <a:bodyPr/>
          <a:lstStyle/>
          <a:p>
            <a:r>
              <a:rPr lang="en-US" dirty="0" smtClean="0"/>
              <a:t>After taking </a:t>
            </a:r>
            <a:r>
              <a:rPr lang="en-US" dirty="0" err="1" smtClean="0"/>
              <a:t>Louisbourg</a:t>
            </a:r>
            <a:r>
              <a:rPr lang="en-US" dirty="0" smtClean="0"/>
              <a:t>, the English sailed down the St. Lawrence Seaway in order to launch an assault on Quebec.  Finding the city’s forces entrenched  and </a:t>
            </a:r>
            <a:r>
              <a:rPr lang="en-US" dirty="0" err="1" smtClean="0"/>
              <a:t>abatis</a:t>
            </a:r>
            <a:r>
              <a:rPr lang="en-US" dirty="0" smtClean="0"/>
              <a:t> in place, the English would scale the Heights of Abraham in order to take the city.  </a:t>
            </a:r>
            <a:r>
              <a:rPr lang="en-US" dirty="0" err="1" smtClean="0"/>
              <a:t>Vaudreuil</a:t>
            </a:r>
            <a:r>
              <a:rPr lang="en-US" dirty="0" smtClean="0"/>
              <a:t> evacuated the city following Montcalm’s death.  The British would suffer through an atrocious winter in Quebec. </a:t>
            </a:r>
            <a:endParaRPr lang="en-US" dirty="0"/>
          </a:p>
        </p:txBody>
      </p:sp>
      <p:sp>
        <p:nvSpPr>
          <p:cNvPr id="9" name="Title 8"/>
          <p:cNvSpPr>
            <a:spLocks noGrp="1"/>
          </p:cNvSpPr>
          <p:nvPr>
            <p:ph type="title"/>
          </p:nvPr>
        </p:nvSpPr>
        <p:spPr>
          <a:xfrm>
            <a:off x="914400" y="1219200"/>
            <a:ext cx="3352800" cy="609600"/>
          </a:xfrm>
        </p:spPr>
        <p:txBody>
          <a:bodyPr/>
          <a:lstStyle/>
          <a:p>
            <a:r>
              <a:rPr lang="en-US" dirty="0" smtClean="0"/>
              <a:t>Quebec</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1752599"/>
            <a:ext cx="3352800" cy="4617629"/>
          </a:xfrm>
        </p:spPr>
      </p:pic>
    </p:spTree>
    <p:extLst>
      <p:ext uri="{BB962C8B-B14F-4D97-AF65-F5344CB8AC3E}">
        <p14:creationId xmlns:p14="http://schemas.microsoft.com/office/powerpoint/2010/main" val="26609189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Iroquois entered the conflict against the French as much to help themselves at they did to help the English.</a:t>
            </a:r>
          </a:p>
          <a:p>
            <a:r>
              <a:rPr lang="en-US" dirty="0" smtClean="0"/>
              <a:t>Attacking any of the French cities in Canada or the forts along Lake Ontario and Lake Erie required moving through Iroquois territory.  </a:t>
            </a:r>
          </a:p>
          <a:p>
            <a:r>
              <a:rPr lang="en-US" dirty="0" smtClean="0"/>
              <a:t>But the Iroquois joined the British because they viewed them as an ally which would allow them to establish a suzerain over the Ohio River Valley and to project their influence into the Great Lakes region.  Moreover, they would be able to conduct trade with the English – since the fall of </a:t>
            </a:r>
            <a:r>
              <a:rPr lang="en-US" dirty="0" err="1" smtClean="0"/>
              <a:t>Louisbourg</a:t>
            </a:r>
            <a:r>
              <a:rPr lang="en-US" dirty="0" smtClean="0"/>
              <a:t>, trade with France had been unsatisfactory.</a:t>
            </a:r>
            <a:endParaRPr lang="en-US" dirty="0"/>
          </a:p>
        </p:txBody>
      </p:sp>
      <p:sp>
        <p:nvSpPr>
          <p:cNvPr id="3" name="Title 2"/>
          <p:cNvSpPr>
            <a:spLocks noGrp="1"/>
          </p:cNvSpPr>
          <p:nvPr>
            <p:ph type="title"/>
          </p:nvPr>
        </p:nvSpPr>
        <p:spPr/>
        <p:txBody>
          <a:bodyPr/>
          <a:lstStyle/>
          <a:p>
            <a:r>
              <a:rPr lang="en-US" dirty="0" smtClean="0"/>
              <a:t>Iroquois Entry into the War</a:t>
            </a:r>
            <a:endParaRPr lang="en-US" dirty="0"/>
          </a:p>
        </p:txBody>
      </p:sp>
    </p:spTree>
    <p:extLst>
      <p:ext uri="{BB962C8B-B14F-4D97-AF65-F5344CB8AC3E}">
        <p14:creationId xmlns:p14="http://schemas.microsoft.com/office/powerpoint/2010/main" val="1986970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Three British Armies – one descending the St. Lawrence River, one from the Lake Champlain-Richelieu River area, and another ascending the St. Lawrence – met at Montreal in September of 1760.</a:t>
            </a:r>
          </a:p>
          <a:p>
            <a:r>
              <a:rPr lang="en-US" dirty="0" smtClean="0"/>
              <a:t>The army consisted of British regulars, American provincials, and hired Iroquois warriors.</a:t>
            </a:r>
          </a:p>
          <a:p>
            <a:r>
              <a:rPr lang="en-US" dirty="0" smtClean="0"/>
              <a:t>When </a:t>
            </a:r>
            <a:r>
              <a:rPr lang="en-US" dirty="0" err="1" smtClean="0"/>
              <a:t>Vaudreuil</a:t>
            </a:r>
            <a:r>
              <a:rPr lang="en-US" dirty="0" smtClean="0"/>
              <a:t> surrendered the city, all official French presence in Canada had vanished.  </a:t>
            </a:r>
            <a:endParaRPr lang="en-US" dirty="0"/>
          </a:p>
        </p:txBody>
      </p:sp>
      <p:sp>
        <p:nvSpPr>
          <p:cNvPr id="3" name="Title 2"/>
          <p:cNvSpPr>
            <a:spLocks noGrp="1"/>
          </p:cNvSpPr>
          <p:nvPr>
            <p:ph type="title"/>
          </p:nvPr>
        </p:nvSpPr>
        <p:spPr/>
        <p:txBody>
          <a:bodyPr/>
          <a:lstStyle/>
          <a:p>
            <a:r>
              <a:rPr lang="en-US" dirty="0" smtClean="0"/>
              <a:t>Montreal</a:t>
            </a:r>
            <a:endParaRPr lang="en-US" dirty="0"/>
          </a:p>
        </p:txBody>
      </p:sp>
    </p:spTree>
    <p:extLst>
      <p:ext uri="{BB962C8B-B14F-4D97-AF65-F5344CB8AC3E}">
        <p14:creationId xmlns:p14="http://schemas.microsoft.com/office/powerpoint/2010/main" val="4141290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The French were removed from North America entirely.</a:t>
            </a:r>
          </a:p>
          <a:p>
            <a:r>
              <a:rPr lang="en-US" dirty="0" smtClean="0"/>
              <a:t>England took possession of all land in North America to the Mississippi River, including navigation rights to the River.</a:t>
            </a:r>
          </a:p>
          <a:p>
            <a:r>
              <a:rPr lang="en-US" dirty="0" smtClean="0"/>
              <a:t>Spain ceded to England East and West Florida.</a:t>
            </a:r>
          </a:p>
          <a:p>
            <a:r>
              <a:rPr lang="en-US" dirty="0" smtClean="0"/>
              <a:t>In exchange, Spain received Cuba, Louisiana – including the city of New Orleans; and all French possessions west of the Mississippi.</a:t>
            </a:r>
          </a:p>
          <a:p>
            <a:r>
              <a:rPr lang="en-US" dirty="0" smtClean="0"/>
              <a:t>France retained two small islands off the coast of Newfoundland – and the right to fish in the area.</a:t>
            </a:r>
          </a:p>
        </p:txBody>
      </p:sp>
      <p:sp>
        <p:nvSpPr>
          <p:cNvPr id="3" name="Title 2"/>
          <p:cNvSpPr>
            <a:spLocks noGrp="1"/>
          </p:cNvSpPr>
          <p:nvPr>
            <p:ph type="title"/>
          </p:nvPr>
        </p:nvSpPr>
        <p:spPr/>
        <p:txBody>
          <a:bodyPr/>
          <a:lstStyle/>
          <a:p>
            <a:r>
              <a:rPr lang="en-US" dirty="0" smtClean="0"/>
              <a:t>The Treaty of Paris, 1763</a:t>
            </a:r>
            <a:endParaRPr lang="en-US" dirty="0"/>
          </a:p>
        </p:txBody>
      </p:sp>
    </p:spTree>
    <p:extLst>
      <p:ext uri="{BB962C8B-B14F-4D97-AF65-F5344CB8AC3E}">
        <p14:creationId xmlns:p14="http://schemas.microsoft.com/office/powerpoint/2010/main" val="21523127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r>
              <a:rPr lang="en-US" dirty="0" smtClean="0"/>
              <a:t>By the end of the conflict, British forces – with significant help from American soldiers, have captured </a:t>
            </a:r>
            <a:r>
              <a:rPr lang="en-US" dirty="0" err="1" smtClean="0"/>
              <a:t>Louisbourg</a:t>
            </a:r>
            <a:r>
              <a:rPr lang="en-US" dirty="0" smtClean="0"/>
              <a:t> and routed French forces all along the St. Lawrence River.</a:t>
            </a:r>
          </a:p>
          <a:p>
            <a:r>
              <a:rPr lang="en-US" dirty="0" smtClean="0"/>
              <a:t>French forts along Lake Champlain and Lake George have been captured.  French trading posts and military garrisons along the Great Lake and at Fort Duquesne have been captured.</a:t>
            </a:r>
          </a:p>
          <a:p>
            <a:r>
              <a:rPr lang="en-US" dirty="0" smtClean="0"/>
              <a:t>The once strong bond between French settlers and the Native Americans in the Great Lakes region and </a:t>
            </a:r>
            <a:r>
              <a:rPr lang="en-US" dirty="0" err="1" smtClean="0"/>
              <a:t>Iroquoia</a:t>
            </a:r>
            <a:r>
              <a:rPr lang="en-US" dirty="0" smtClean="0"/>
              <a:t> has been permanently scuttled. </a:t>
            </a:r>
            <a:endParaRPr lang="en-US" dirty="0"/>
          </a:p>
        </p:txBody>
      </p:sp>
      <p:sp>
        <p:nvSpPr>
          <p:cNvPr id="5" name="Title 4"/>
          <p:cNvSpPr>
            <a:spLocks noGrp="1"/>
          </p:cNvSpPr>
          <p:nvPr>
            <p:ph type="title"/>
          </p:nvPr>
        </p:nvSpPr>
        <p:spPr/>
        <p:txBody>
          <a:bodyPr>
            <a:normAutofit fontScale="90000"/>
          </a:bodyPr>
          <a:lstStyle/>
          <a:p>
            <a:r>
              <a:rPr lang="en-US" dirty="0" smtClean="0"/>
              <a:t>The Consequences of the French and Indian War, 1754 - 1763</a:t>
            </a:r>
            <a:endParaRPr lang="en-US" dirty="0"/>
          </a:p>
        </p:txBody>
      </p:sp>
    </p:spTree>
    <p:extLst>
      <p:ext uri="{BB962C8B-B14F-4D97-AF65-F5344CB8AC3E}">
        <p14:creationId xmlns:p14="http://schemas.microsoft.com/office/powerpoint/2010/main" val="9849714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1200" y="1905000"/>
            <a:ext cx="5105400" cy="4362797"/>
          </a:xfrm>
        </p:spPr>
      </p:pic>
      <p:sp>
        <p:nvSpPr>
          <p:cNvPr id="4" name="Title 3"/>
          <p:cNvSpPr>
            <a:spLocks noGrp="1"/>
          </p:cNvSpPr>
          <p:nvPr>
            <p:ph type="title"/>
          </p:nvPr>
        </p:nvSpPr>
        <p:spPr/>
        <p:txBody>
          <a:bodyPr>
            <a:normAutofit fontScale="90000"/>
          </a:bodyPr>
          <a:lstStyle/>
          <a:p>
            <a:r>
              <a:rPr lang="en-US" dirty="0" smtClean="0"/>
              <a:t>The Map of North American before the French and Indian War</a:t>
            </a:r>
            <a:endParaRPr lang="en-US" dirty="0"/>
          </a:p>
        </p:txBody>
      </p:sp>
    </p:spTree>
    <p:extLst>
      <p:ext uri="{BB962C8B-B14F-4D97-AF65-F5344CB8AC3E}">
        <p14:creationId xmlns:p14="http://schemas.microsoft.com/office/powerpoint/2010/main" val="3473069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981200"/>
            <a:ext cx="4648200" cy="4479176"/>
          </a:xfrm>
        </p:spPr>
      </p:pic>
      <p:sp>
        <p:nvSpPr>
          <p:cNvPr id="3" name="Title 2"/>
          <p:cNvSpPr>
            <a:spLocks noGrp="1"/>
          </p:cNvSpPr>
          <p:nvPr>
            <p:ph type="title"/>
          </p:nvPr>
        </p:nvSpPr>
        <p:spPr/>
        <p:txBody>
          <a:bodyPr/>
          <a:lstStyle/>
          <a:p>
            <a:r>
              <a:rPr lang="en-US" dirty="0" smtClean="0"/>
              <a:t>After the Treaty of Paris of 1763</a:t>
            </a:r>
            <a:endParaRPr lang="en-US" dirty="0"/>
          </a:p>
        </p:txBody>
      </p:sp>
    </p:spTree>
    <p:extLst>
      <p:ext uri="{BB962C8B-B14F-4D97-AF65-F5344CB8AC3E}">
        <p14:creationId xmlns:p14="http://schemas.microsoft.com/office/powerpoint/2010/main" val="3249582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and Indian War</a:t>
            </a:r>
            <a:endParaRPr lang="en-US" dirty="0"/>
          </a:p>
        </p:txBody>
      </p:sp>
      <p:sp>
        <p:nvSpPr>
          <p:cNvPr id="3" name="Content Placeholder 2"/>
          <p:cNvSpPr>
            <a:spLocks noGrp="1"/>
          </p:cNvSpPr>
          <p:nvPr>
            <p:ph sz="quarter" idx="13"/>
          </p:nvPr>
        </p:nvSpPr>
        <p:spPr>
          <a:xfrm>
            <a:off x="676655" y="1828800"/>
            <a:ext cx="2371345" cy="4297680"/>
          </a:xfrm>
        </p:spPr>
        <p:txBody>
          <a:bodyPr>
            <a:normAutofit fontScale="85000" lnSpcReduction="10000"/>
          </a:bodyPr>
          <a:lstStyle/>
          <a:p>
            <a:pPr marL="0" indent="0">
              <a:buNone/>
            </a:pPr>
            <a:r>
              <a:rPr lang="en-US" dirty="0" smtClean="0"/>
              <a:t>One of the most confusing aspects of this war for most Americans, is simply identifying who was fighting in the conflict.  It wasn’t the French fighting against the Indians, that’s for certain. Indeed, it is probably best to think of the conflict in two distinctly different ways.    </a:t>
            </a:r>
            <a:endParaRPr lang="en-US" dirty="0"/>
          </a:p>
        </p:txBody>
      </p:sp>
      <p:pic>
        <p:nvPicPr>
          <p:cNvPr id="7" name="Content Placeholder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200400" y="2286000"/>
            <a:ext cx="5449488" cy="4038600"/>
          </a:xfrm>
        </p:spPr>
      </p:pic>
    </p:spTree>
    <p:extLst>
      <p:ext uri="{BB962C8B-B14F-4D97-AF65-F5344CB8AC3E}">
        <p14:creationId xmlns:p14="http://schemas.microsoft.com/office/powerpoint/2010/main" val="32517586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During the course of the war, Native American raids by tribes associated with the French Army had had a devastating impact on frontier life in America.  In Virginia, Maryland, and Pennsylvania, for example, between one-third and one-half of the populations of villages in the backcountry had disappeared.  For the most part these settlers had fled East.  But close to 4% of the populations had been either killed or taken captive by Native American tribes.</a:t>
            </a:r>
            <a:endParaRPr lang="en-US" dirty="0"/>
          </a:p>
        </p:txBody>
      </p:sp>
      <p:sp>
        <p:nvSpPr>
          <p:cNvPr id="3" name="Title 2"/>
          <p:cNvSpPr>
            <a:spLocks noGrp="1"/>
          </p:cNvSpPr>
          <p:nvPr>
            <p:ph type="title"/>
          </p:nvPr>
        </p:nvSpPr>
        <p:spPr/>
        <p:txBody>
          <a:bodyPr/>
          <a:lstStyle/>
          <a:p>
            <a:r>
              <a:rPr lang="en-US" dirty="0" smtClean="0"/>
              <a:t>The Frontier Retreats </a:t>
            </a:r>
            <a:endParaRPr lang="en-US" dirty="0"/>
          </a:p>
        </p:txBody>
      </p:sp>
    </p:spTree>
    <p:extLst>
      <p:ext uri="{BB962C8B-B14F-4D97-AF65-F5344CB8AC3E}">
        <p14:creationId xmlns:p14="http://schemas.microsoft.com/office/powerpoint/2010/main" val="10902174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 New English Identity: Anti-France; Anti-Catholic; Indian-Haters</a:t>
            </a:r>
            <a:endParaRPr lang="en-US" dirty="0"/>
          </a:p>
        </p:txBody>
      </p:sp>
      <p:sp>
        <p:nvSpPr>
          <p:cNvPr id="4" name="Content Placeholder 3"/>
          <p:cNvSpPr>
            <a:spLocks noGrp="1"/>
          </p:cNvSpPr>
          <p:nvPr>
            <p:ph sz="quarter" idx="13"/>
          </p:nvPr>
        </p:nvSpPr>
        <p:spPr>
          <a:xfrm>
            <a:off x="457201" y="1981200"/>
            <a:ext cx="2438400" cy="4145280"/>
          </a:xfrm>
        </p:spPr>
        <p:txBody>
          <a:bodyPr>
            <a:normAutofit fontScale="77500" lnSpcReduction="20000"/>
          </a:bodyPr>
          <a:lstStyle/>
          <a:p>
            <a:pPr marL="0" indent="0">
              <a:buNone/>
            </a:pPr>
            <a:r>
              <a:rPr lang="en-US" dirty="0" smtClean="0"/>
              <a:t>Particularly after the massacre of troops that had surrendered at Fort Ticonderoga, Americans came to hate all Indians.  Striking at frontier communities during times of war created animosity, but the taking of civilian captives – and the violations of the laws of warfare – made Indians a target of American hatred for decades.</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124200" y="2590800"/>
            <a:ext cx="5550546" cy="3355181"/>
          </a:xfrm>
        </p:spPr>
      </p:pic>
    </p:spTree>
    <p:extLst>
      <p:ext uri="{BB962C8B-B14F-4D97-AF65-F5344CB8AC3E}">
        <p14:creationId xmlns:p14="http://schemas.microsoft.com/office/powerpoint/2010/main" val="28324666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Although ousted from their American colonies, the French remained a major force to be reckoned with in Europe.</a:t>
            </a:r>
          </a:p>
          <a:p>
            <a:r>
              <a:rPr lang="en-US" dirty="0" smtClean="0"/>
              <a:t>The French Navy was much more formidable at the end of the war than it had been at the start, and they had somehow maintained an alliance with Spain – a nation which at one point feared the French were attempting to move in on their Pacific Empire.</a:t>
            </a:r>
          </a:p>
          <a:p>
            <a:endParaRPr lang="en-US" dirty="0"/>
          </a:p>
        </p:txBody>
      </p:sp>
      <p:sp>
        <p:nvSpPr>
          <p:cNvPr id="6" name="Title 5"/>
          <p:cNvSpPr>
            <a:spLocks noGrp="1"/>
          </p:cNvSpPr>
          <p:nvPr>
            <p:ph type="title"/>
          </p:nvPr>
        </p:nvSpPr>
        <p:spPr/>
        <p:txBody>
          <a:bodyPr/>
          <a:lstStyle/>
          <a:p>
            <a:r>
              <a:rPr lang="en-US" dirty="0" smtClean="0"/>
              <a:t>France as a World Power</a:t>
            </a:r>
            <a:endParaRPr lang="en-US" dirty="0"/>
          </a:p>
        </p:txBody>
      </p:sp>
    </p:spTree>
    <p:extLst>
      <p:ext uri="{BB962C8B-B14F-4D97-AF65-F5344CB8AC3E}">
        <p14:creationId xmlns:p14="http://schemas.microsoft.com/office/powerpoint/2010/main" val="5822395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It is important to remember that England’s colonial population at the start of the French and Indian War was close to 1.1 Million settlers – and they had close to a quarter of a million enslaved people in the colonies as well.</a:t>
            </a:r>
          </a:p>
          <a:p>
            <a:r>
              <a:rPr lang="en-US" dirty="0" smtClean="0"/>
              <a:t>The French, who had only 55,000 settlers in New France, had managed to cause England enormous consternation by relying on Native American partners.</a:t>
            </a:r>
          </a:p>
          <a:p>
            <a:r>
              <a:rPr lang="en-US" dirty="0" smtClean="0"/>
              <a:t>Although victorious, the policies adopted by William Pitt in the middle of the war after he replaced Lord Loudoun were costly.  England would struggle to regain it’s financial stability in the decades to come – and American Identity would continue to emerge as a result!</a:t>
            </a:r>
            <a:endParaRPr lang="en-US" dirty="0"/>
          </a:p>
        </p:txBody>
      </p:sp>
      <p:sp>
        <p:nvSpPr>
          <p:cNvPr id="3" name="Title 2"/>
          <p:cNvSpPr>
            <a:spLocks noGrp="1"/>
          </p:cNvSpPr>
          <p:nvPr>
            <p:ph type="title"/>
          </p:nvPr>
        </p:nvSpPr>
        <p:spPr/>
        <p:txBody>
          <a:bodyPr/>
          <a:lstStyle/>
          <a:p>
            <a:r>
              <a:rPr lang="en-US" dirty="0" smtClean="0"/>
              <a:t>England as a World Power</a:t>
            </a:r>
            <a:endParaRPr lang="en-US" dirty="0"/>
          </a:p>
        </p:txBody>
      </p:sp>
    </p:spTree>
    <p:extLst>
      <p:ext uri="{BB962C8B-B14F-4D97-AF65-F5344CB8AC3E}">
        <p14:creationId xmlns:p14="http://schemas.microsoft.com/office/powerpoint/2010/main" val="39625299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American Soldiers and their Redcoat Counterpart </a:t>
            </a:r>
            <a:endParaRPr lang="en-US" dirty="0"/>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2052124"/>
            <a:ext cx="3505200" cy="4165796"/>
          </a:xfrm>
        </p:spPr>
      </p:pic>
      <p:sp>
        <p:nvSpPr>
          <p:cNvPr id="5" name="Content Placeholder 4"/>
          <p:cNvSpPr>
            <a:spLocks noGrp="1"/>
          </p:cNvSpPr>
          <p:nvPr>
            <p:ph sz="quarter" idx="14"/>
          </p:nvPr>
        </p:nvSpPr>
        <p:spPr/>
        <p:txBody>
          <a:bodyPr>
            <a:normAutofit fontScale="77500" lnSpcReduction="20000"/>
          </a:bodyPr>
          <a:lstStyle/>
          <a:p>
            <a:pPr marL="0" indent="0">
              <a:buNone/>
            </a:pPr>
            <a:r>
              <a:rPr lang="en-US" dirty="0" smtClean="0"/>
              <a:t>The contempt which English military leaders like </a:t>
            </a:r>
            <a:r>
              <a:rPr lang="en-US" dirty="0" smtClean="0"/>
              <a:t>Edward Braddock and Lord </a:t>
            </a:r>
            <a:r>
              <a:rPr lang="en-US" dirty="0" smtClean="0"/>
              <a:t>Loudoun had shown for American soldiers, colonial assemblies, and the governors of the colonies at the outset of the war was no small thing.  It was remembered – as were the soldiers quartered in people’s homes, the coerced taxes, and the conscription of American soldiers – at a lower rank than their British counterparts – by intimidation. </a:t>
            </a:r>
            <a:endParaRPr lang="en-US" dirty="0"/>
          </a:p>
        </p:txBody>
      </p:sp>
    </p:spTree>
    <p:extLst>
      <p:ext uri="{BB962C8B-B14F-4D97-AF65-F5344CB8AC3E}">
        <p14:creationId xmlns:p14="http://schemas.microsoft.com/office/powerpoint/2010/main" val="2124805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Merchants During the French and Indian War</a:t>
            </a:r>
            <a:endParaRPr lang="en-US" dirty="0"/>
          </a:p>
        </p:txBody>
      </p:sp>
      <p:sp>
        <p:nvSpPr>
          <p:cNvPr id="3" name="Content Placeholder 2"/>
          <p:cNvSpPr>
            <a:spLocks noGrp="1"/>
          </p:cNvSpPr>
          <p:nvPr>
            <p:ph sz="quarter" idx="13"/>
          </p:nvPr>
        </p:nvSpPr>
        <p:spPr>
          <a:xfrm>
            <a:off x="676655" y="2679192"/>
            <a:ext cx="3361945" cy="3447288"/>
          </a:xfrm>
        </p:spPr>
        <p:txBody>
          <a:bodyPr>
            <a:normAutofit fontScale="92500" lnSpcReduction="20000"/>
          </a:bodyPr>
          <a:lstStyle/>
          <a:p>
            <a:r>
              <a:rPr lang="en-US" dirty="0" smtClean="0"/>
              <a:t>For there part, English soldiers were properly disgusted by the willingness of American merchants to openly trade with the enemy during times of war.  This propensity, which undermined the war effort throughout, would continue in future wars, as well.</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038600" y="2577548"/>
            <a:ext cx="4883167" cy="3538526"/>
          </a:xfrm>
        </p:spPr>
      </p:pic>
    </p:spTree>
    <p:extLst>
      <p:ext uri="{BB962C8B-B14F-4D97-AF65-F5344CB8AC3E}">
        <p14:creationId xmlns:p14="http://schemas.microsoft.com/office/powerpoint/2010/main" val="2294687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French and Indian War: The Participants and Combatants </a:t>
            </a:r>
            <a:endParaRPr lang="en-US" dirty="0"/>
          </a:p>
        </p:txBody>
      </p:sp>
      <p:sp>
        <p:nvSpPr>
          <p:cNvPr id="6" name="Text Placeholder 5"/>
          <p:cNvSpPr>
            <a:spLocks noGrp="1"/>
          </p:cNvSpPr>
          <p:nvPr>
            <p:ph type="body" idx="1"/>
          </p:nvPr>
        </p:nvSpPr>
        <p:spPr/>
        <p:txBody>
          <a:bodyPr/>
          <a:lstStyle/>
          <a:p>
            <a:r>
              <a:rPr lang="en-US" b="1" dirty="0" smtClean="0">
                <a:solidFill>
                  <a:schemeClr val="accent1">
                    <a:lumMod val="75000"/>
                  </a:schemeClr>
                </a:solidFill>
              </a:rPr>
              <a:t>The European View</a:t>
            </a:r>
            <a:endParaRPr lang="en-US" b="1" dirty="0">
              <a:solidFill>
                <a:schemeClr val="accent1">
                  <a:lumMod val="75000"/>
                </a:schemeClr>
              </a:solidFill>
            </a:endParaRPr>
          </a:p>
        </p:txBody>
      </p:sp>
      <p:sp>
        <p:nvSpPr>
          <p:cNvPr id="7" name="Content Placeholder 6"/>
          <p:cNvSpPr>
            <a:spLocks noGrp="1"/>
          </p:cNvSpPr>
          <p:nvPr>
            <p:ph sz="half" idx="2"/>
          </p:nvPr>
        </p:nvSpPr>
        <p:spPr/>
        <p:txBody>
          <a:bodyPr>
            <a:normAutofit fontScale="92500" lnSpcReduction="20000"/>
          </a:bodyPr>
          <a:lstStyle/>
          <a:p>
            <a:pPr marL="0" indent="0">
              <a:buNone/>
            </a:pPr>
            <a:r>
              <a:rPr lang="en-US" dirty="0" smtClean="0"/>
              <a:t>From the European perspective, the conflict was simple.  French colonists and their allies – the Iroquois Confederation – were fighting against the British and their colonial partners – the American colonists.   The side with the more cohesive bond was likely to win the conflict.  But this is a little bit of an oversimplification as well.</a:t>
            </a:r>
            <a:endParaRPr lang="en-US" dirty="0"/>
          </a:p>
        </p:txBody>
      </p:sp>
      <p:sp>
        <p:nvSpPr>
          <p:cNvPr id="8" name="Text Placeholder 7"/>
          <p:cNvSpPr>
            <a:spLocks noGrp="1"/>
          </p:cNvSpPr>
          <p:nvPr>
            <p:ph type="body" sz="quarter" idx="3"/>
          </p:nvPr>
        </p:nvSpPr>
        <p:spPr/>
        <p:txBody>
          <a:bodyPr/>
          <a:lstStyle/>
          <a:p>
            <a:r>
              <a:rPr lang="en-US" b="1" dirty="0" smtClean="0">
                <a:solidFill>
                  <a:schemeClr val="accent1">
                    <a:lumMod val="75000"/>
                  </a:schemeClr>
                </a:solidFill>
              </a:rPr>
              <a:t>An American Perspective</a:t>
            </a:r>
            <a:endParaRPr lang="en-US" b="1" dirty="0">
              <a:solidFill>
                <a:schemeClr val="accent1">
                  <a:lumMod val="75000"/>
                </a:schemeClr>
              </a:solidFill>
            </a:endParaRPr>
          </a:p>
        </p:txBody>
      </p:sp>
      <p:sp>
        <p:nvSpPr>
          <p:cNvPr id="9" name="Content Placeholder 8"/>
          <p:cNvSpPr>
            <a:spLocks noGrp="1"/>
          </p:cNvSpPr>
          <p:nvPr>
            <p:ph sz="quarter" idx="4"/>
          </p:nvPr>
        </p:nvSpPr>
        <p:spPr/>
        <p:txBody>
          <a:bodyPr>
            <a:normAutofit fontScale="92500" lnSpcReduction="20000"/>
          </a:bodyPr>
          <a:lstStyle/>
          <a:p>
            <a:pPr marL="0" indent="0">
              <a:buNone/>
            </a:pPr>
            <a:r>
              <a:rPr lang="en-US" dirty="0" smtClean="0"/>
              <a:t>From the perspective of Native Americans – and one might argue that American Colonists had a more complicated understanding of this than the British – the war was a conflict between the French and the English and the Iroquois Confederation.  And the Indians were the ones who held the balance of power at stake. </a:t>
            </a:r>
            <a:endParaRPr lang="en-US" dirty="0"/>
          </a:p>
        </p:txBody>
      </p:sp>
    </p:spTree>
    <p:extLst>
      <p:ext uri="{BB962C8B-B14F-4D97-AF65-F5344CB8AC3E}">
        <p14:creationId xmlns:p14="http://schemas.microsoft.com/office/powerpoint/2010/main" val="305834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The English and the French</a:t>
            </a:r>
            <a:endParaRPr lang="en-US" dirty="0"/>
          </a:p>
        </p:txBody>
      </p:sp>
      <p:sp>
        <p:nvSpPr>
          <p:cNvPr id="11" name="Content Placeholder 10"/>
          <p:cNvSpPr>
            <a:spLocks noGrp="1"/>
          </p:cNvSpPr>
          <p:nvPr>
            <p:ph sz="quarter" idx="13"/>
          </p:nvPr>
        </p:nvSpPr>
        <p:spPr/>
        <p:txBody>
          <a:bodyPr/>
          <a:lstStyle/>
          <a:p>
            <a:pPr marL="0" indent="0" algn="ctr">
              <a:buNone/>
            </a:pPr>
            <a:r>
              <a:rPr lang="en-US" sz="2200" b="1" u="sng" dirty="0" smtClean="0">
                <a:solidFill>
                  <a:schemeClr val="accent1">
                    <a:lumMod val="75000"/>
                  </a:schemeClr>
                </a:solidFill>
              </a:rPr>
              <a:t>New France: </a:t>
            </a:r>
          </a:p>
          <a:p>
            <a:pPr>
              <a:buFont typeface="Arial" pitchFamily="34" charset="0"/>
              <a:buChar char="•"/>
            </a:pPr>
            <a:r>
              <a:rPr lang="en-US" sz="2200" dirty="0" smtClean="0"/>
              <a:t>Catholic – Jesuits</a:t>
            </a:r>
          </a:p>
          <a:p>
            <a:pPr>
              <a:buFont typeface="Arial" pitchFamily="34" charset="0"/>
              <a:buChar char="•"/>
            </a:pPr>
            <a:r>
              <a:rPr lang="en-US" sz="2200" dirty="0" smtClean="0"/>
              <a:t>Trade-Based Economically</a:t>
            </a:r>
          </a:p>
          <a:p>
            <a:pPr>
              <a:buFont typeface="Arial" pitchFamily="34" charset="0"/>
              <a:buChar char="•"/>
            </a:pPr>
            <a:r>
              <a:rPr lang="en-US" sz="2200" dirty="0" smtClean="0"/>
              <a:t>Strong Indian Alliances</a:t>
            </a:r>
          </a:p>
          <a:p>
            <a:pPr>
              <a:buFont typeface="Arial" pitchFamily="34" charset="0"/>
              <a:buChar char="•"/>
            </a:pPr>
            <a:r>
              <a:rPr lang="en-US" sz="2200" dirty="0" smtClean="0"/>
              <a:t>A Sprawling Empire, from Quebec to Louisiana </a:t>
            </a:r>
          </a:p>
          <a:p>
            <a:pPr>
              <a:buFont typeface="Arial" pitchFamily="34" charset="0"/>
              <a:buChar char="•"/>
            </a:pPr>
            <a:r>
              <a:rPr lang="en-US" sz="2200" dirty="0" smtClean="0"/>
              <a:t>Small Population – only around 55,000 </a:t>
            </a:r>
          </a:p>
        </p:txBody>
      </p:sp>
      <p:sp>
        <p:nvSpPr>
          <p:cNvPr id="12" name="Content Placeholder 11"/>
          <p:cNvSpPr>
            <a:spLocks noGrp="1"/>
          </p:cNvSpPr>
          <p:nvPr>
            <p:ph sz="quarter" idx="14"/>
          </p:nvPr>
        </p:nvSpPr>
        <p:spPr/>
        <p:txBody>
          <a:bodyPr>
            <a:normAutofit fontScale="92500" lnSpcReduction="10000"/>
          </a:bodyPr>
          <a:lstStyle/>
          <a:p>
            <a:pPr marL="0" indent="0" algn="ctr">
              <a:buNone/>
            </a:pPr>
            <a:r>
              <a:rPr lang="en-US" b="1" u="sng" dirty="0" smtClean="0">
                <a:solidFill>
                  <a:schemeClr val="accent1">
                    <a:lumMod val="75000"/>
                  </a:schemeClr>
                </a:solidFill>
              </a:rPr>
              <a:t>The English Colonies: </a:t>
            </a:r>
          </a:p>
          <a:p>
            <a:pPr>
              <a:buFont typeface="Arial" pitchFamily="34" charset="0"/>
              <a:buChar char="•"/>
            </a:pPr>
            <a:r>
              <a:rPr lang="en-US" dirty="0" smtClean="0"/>
              <a:t>Protestants </a:t>
            </a:r>
          </a:p>
          <a:p>
            <a:pPr>
              <a:buFont typeface="Arial" pitchFamily="34" charset="0"/>
              <a:buChar char="•"/>
            </a:pPr>
            <a:r>
              <a:rPr lang="en-US" dirty="0" smtClean="0"/>
              <a:t>Agriculture and Commercial Economically</a:t>
            </a:r>
          </a:p>
          <a:p>
            <a:pPr>
              <a:buFont typeface="Arial" pitchFamily="34" charset="0"/>
              <a:buChar char="•"/>
            </a:pPr>
            <a:r>
              <a:rPr lang="en-US" dirty="0" smtClean="0"/>
              <a:t>Poor Alliances with Indians – Encroachment</a:t>
            </a:r>
          </a:p>
          <a:p>
            <a:pPr>
              <a:buFont typeface="Arial" pitchFamily="34" charset="0"/>
              <a:buChar char="•"/>
            </a:pPr>
            <a:r>
              <a:rPr lang="en-US" dirty="0" smtClean="0"/>
              <a:t>Confined East of the Appalachians</a:t>
            </a:r>
          </a:p>
          <a:p>
            <a:pPr>
              <a:buFont typeface="Arial" pitchFamily="34" charset="0"/>
              <a:buChar char="•"/>
            </a:pPr>
            <a:r>
              <a:rPr lang="en-US" dirty="0" smtClean="0"/>
              <a:t>1.1 Million Colonists + over 250,000 enslaved </a:t>
            </a:r>
            <a:endParaRPr lang="en-US" dirty="0"/>
          </a:p>
        </p:txBody>
      </p:sp>
    </p:spTree>
    <p:extLst>
      <p:ext uri="{BB962C8B-B14F-4D97-AF65-F5344CB8AC3E}">
        <p14:creationId xmlns:p14="http://schemas.microsoft.com/office/powerpoint/2010/main" val="1789802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20000"/>
          </a:bodyPr>
          <a:lstStyle/>
          <a:p>
            <a:r>
              <a:rPr lang="en-US" dirty="0" smtClean="0"/>
              <a:t>Native American populations had been decimated by disease since the arrival of Europeans, and the Northeast was no exception.</a:t>
            </a:r>
          </a:p>
          <a:p>
            <a:r>
              <a:rPr lang="en-US" dirty="0" smtClean="0"/>
              <a:t>“Mourning Wars” to replace the tribal losses led to even more bloodshed, plus a dependency on the Europeans for weapons and trade goods.</a:t>
            </a:r>
          </a:p>
          <a:p>
            <a:r>
              <a:rPr lang="en-US" dirty="0" smtClean="0"/>
              <a:t>The Iroquois Confederation forms in response to some of these pressures, and remains in conflict with French sponsored tribes in the Great Lakes region until the start of the 18</a:t>
            </a:r>
            <a:r>
              <a:rPr lang="en-US" baseline="30000" dirty="0" smtClean="0"/>
              <a:t>th</a:t>
            </a:r>
            <a:r>
              <a:rPr lang="en-US" dirty="0" smtClean="0"/>
              <a:t> Century.  </a:t>
            </a:r>
            <a:endParaRPr lang="en-US" dirty="0"/>
          </a:p>
          <a:p>
            <a:r>
              <a:rPr lang="en-US" dirty="0" smtClean="0"/>
              <a:t>Until their ouster in the middle 1600s, Dutch traders had kept the Iroquois in a strong position by cultivating the pelt trade with guns and other weapons.</a:t>
            </a:r>
            <a:endParaRPr lang="en-US" dirty="0"/>
          </a:p>
        </p:txBody>
      </p:sp>
      <p:sp>
        <p:nvSpPr>
          <p:cNvPr id="5" name="Title 4"/>
          <p:cNvSpPr>
            <a:spLocks noGrp="1"/>
          </p:cNvSpPr>
          <p:nvPr>
            <p:ph type="title"/>
          </p:nvPr>
        </p:nvSpPr>
        <p:spPr/>
        <p:txBody>
          <a:bodyPr/>
          <a:lstStyle/>
          <a:p>
            <a:r>
              <a:rPr lang="en-US" dirty="0" smtClean="0"/>
              <a:t>Native Americans – The Iroquois</a:t>
            </a:r>
            <a:endParaRPr lang="en-US" dirty="0"/>
          </a:p>
        </p:txBody>
      </p:sp>
    </p:spTree>
    <p:extLst>
      <p:ext uri="{BB962C8B-B14F-4D97-AF65-F5344CB8AC3E}">
        <p14:creationId xmlns:p14="http://schemas.microsoft.com/office/powerpoint/2010/main" val="1309451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 Iroquois tribe showed agency – the ability to control their own circumstances throughout the period leading up to the French and Indian War.</a:t>
            </a:r>
          </a:p>
          <a:p>
            <a:r>
              <a:rPr lang="en-US" dirty="0" smtClean="0"/>
              <a:t>During the French and Indian War, the Iroquois played a crucial role in the balance of power.</a:t>
            </a:r>
          </a:p>
          <a:p>
            <a:r>
              <a:rPr lang="en-US" dirty="0" smtClean="0"/>
              <a:t>Ultimately, however, they are largely written out of the history books because – (a) they lost the conflict, (b) they were condemned to vanish – marginalized by historians of the conflict within a greater narrative of European conquest.</a:t>
            </a:r>
            <a:endParaRPr lang="en-US" dirty="0"/>
          </a:p>
        </p:txBody>
      </p:sp>
      <p:sp>
        <p:nvSpPr>
          <p:cNvPr id="3" name="Title 2"/>
          <p:cNvSpPr>
            <a:spLocks noGrp="1"/>
          </p:cNvSpPr>
          <p:nvPr>
            <p:ph type="title"/>
          </p:nvPr>
        </p:nvSpPr>
        <p:spPr/>
        <p:txBody>
          <a:bodyPr/>
          <a:lstStyle/>
          <a:p>
            <a:r>
              <a:rPr lang="en-US" dirty="0" smtClean="0"/>
              <a:t>Iroquois Agency</a:t>
            </a:r>
            <a:endParaRPr lang="en-US" dirty="0"/>
          </a:p>
        </p:txBody>
      </p:sp>
    </p:spTree>
    <p:extLst>
      <p:ext uri="{BB962C8B-B14F-4D97-AF65-F5344CB8AC3E}">
        <p14:creationId xmlns:p14="http://schemas.microsoft.com/office/powerpoint/2010/main" val="2276702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Leading up to the conflict there were major obstacles at work which the Iroquois sought to work out.  By the mid-1600s, their principle trading partners, the Dutch, had vacated the Hudson River Valley.  </a:t>
            </a:r>
          </a:p>
          <a:p>
            <a:r>
              <a:rPr lang="en-US" dirty="0" smtClean="0"/>
              <a:t>The Iroquois signed the Grand Settlement with the French in 1701 – promising neutrality in any conflict between the British and the French.</a:t>
            </a:r>
          </a:p>
          <a:p>
            <a:r>
              <a:rPr lang="en-US" dirty="0" smtClean="0"/>
              <a:t>Then, they affirmed another standing treaty with the English – the Covenant Chain – promising to maintain peace with the English.</a:t>
            </a:r>
            <a:endParaRPr lang="en-US" dirty="0"/>
          </a:p>
        </p:txBody>
      </p:sp>
      <p:sp>
        <p:nvSpPr>
          <p:cNvPr id="3" name="Title 2"/>
          <p:cNvSpPr>
            <a:spLocks noGrp="1"/>
          </p:cNvSpPr>
          <p:nvPr>
            <p:ph type="title"/>
          </p:nvPr>
        </p:nvSpPr>
        <p:spPr/>
        <p:txBody>
          <a:bodyPr/>
          <a:lstStyle/>
          <a:p>
            <a:r>
              <a:rPr lang="en-US" dirty="0" smtClean="0"/>
              <a:t>The Role of the Iroquois</a:t>
            </a:r>
            <a:endParaRPr lang="en-US" dirty="0"/>
          </a:p>
        </p:txBody>
      </p:sp>
    </p:spTree>
    <p:extLst>
      <p:ext uri="{BB962C8B-B14F-4D97-AF65-F5344CB8AC3E}">
        <p14:creationId xmlns:p14="http://schemas.microsoft.com/office/powerpoint/2010/main" val="19789267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2713</TotalTime>
  <Words>3570</Words>
  <Application>Microsoft Office PowerPoint</Application>
  <PresentationFormat>On-screen Show (4:3)</PresentationFormat>
  <Paragraphs>150</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Waveform</vt:lpstr>
      <vt:lpstr>The French and Indian War, 1756 - 1763</vt:lpstr>
      <vt:lpstr>The War That Made America: A Short History of the French and Indian War</vt:lpstr>
      <vt:lpstr>George Washington</vt:lpstr>
      <vt:lpstr>The French and Indian War</vt:lpstr>
      <vt:lpstr>The French and Indian War: The Participants and Combatants </vt:lpstr>
      <vt:lpstr>The English and the French</vt:lpstr>
      <vt:lpstr>Native Americans – The Iroquois</vt:lpstr>
      <vt:lpstr>Iroquois Agency</vt:lpstr>
      <vt:lpstr>The Role of the Iroquois</vt:lpstr>
      <vt:lpstr>Positioning the Iroquois Confederation for Self-Defense and Survival</vt:lpstr>
      <vt:lpstr>The Iroquois: What Was at Stake?</vt:lpstr>
      <vt:lpstr>Fighting the French and Indian War</vt:lpstr>
      <vt:lpstr>Jumonville’s Assassination</vt:lpstr>
      <vt:lpstr>The European State System</vt:lpstr>
      <vt:lpstr>The Conflict in North America</vt:lpstr>
      <vt:lpstr>Divisions in the English Colonies</vt:lpstr>
      <vt:lpstr>The Albany Plan of Union (1754)</vt:lpstr>
      <vt:lpstr>Major General Edward Braddock</vt:lpstr>
      <vt:lpstr>Braddock and Duquesne and the Indian Irregulars</vt:lpstr>
      <vt:lpstr>The Death of Braddock</vt:lpstr>
      <vt:lpstr>The Strategy of the English</vt:lpstr>
      <vt:lpstr>Severing Supply Lines</vt:lpstr>
      <vt:lpstr>La Guerre Savauge</vt:lpstr>
      <vt:lpstr>Lord Loudoun </vt:lpstr>
      <vt:lpstr>Ticonderoga</vt:lpstr>
      <vt:lpstr>The Assault at Ticonderoga, though, has larger consequences than the battle itself.</vt:lpstr>
      <vt:lpstr>The Ascension of William Pitt</vt:lpstr>
      <vt:lpstr>William Pitt</vt:lpstr>
      <vt:lpstr>Louisbourg</vt:lpstr>
      <vt:lpstr>French Defeat</vt:lpstr>
      <vt:lpstr>Fort Duquesne</vt:lpstr>
      <vt:lpstr>Quebec</vt:lpstr>
      <vt:lpstr>Quebec</vt:lpstr>
      <vt:lpstr>Iroquois Entry into the War</vt:lpstr>
      <vt:lpstr>Montreal</vt:lpstr>
      <vt:lpstr>The Treaty of Paris, 1763</vt:lpstr>
      <vt:lpstr>The Consequences of the French and Indian War, 1754 - 1763</vt:lpstr>
      <vt:lpstr>The Map of North American before the French and Indian War</vt:lpstr>
      <vt:lpstr>After the Treaty of Paris of 1763</vt:lpstr>
      <vt:lpstr>The Frontier Retreats </vt:lpstr>
      <vt:lpstr>A New English Identity: Anti-France; Anti-Catholic; Indian-Haters</vt:lpstr>
      <vt:lpstr>France as a World Power</vt:lpstr>
      <vt:lpstr>England as a World Power</vt:lpstr>
      <vt:lpstr>American Soldiers and their Redcoat Counterpart </vt:lpstr>
      <vt:lpstr>American Merchants During the French and Indian War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and Indian War, 1756 - 1763</dc:title>
  <dc:creator>Adam</dc:creator>
  <cp:lastModifiedBy>Adam Henry</cp:lastModifiedBy>
  <cp:revision>43</cp:revision>
  <cp:lastPrinted>2013-01-29T22:06:31Z</cp:lastPrinted>
  <dcterms:created xsi:type="dcterms:W3CDTF">2013-01-28T00:11:31Z</dcterms:created>
  <dcterms:modified xsi:type="dcterms:W3CDTF">2013-01-29T22:34:03Z</dcterms:modified>
</cp:coreProperties>
</file>